
<file path=[Content_Types].xml><?xml version="1.0" encoding="utf-8"?>
<Types xmlns="http://schemas.openxmlformats.org/package/2006/content-types">
  <Default Extension="(null)"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6"/>
  </p:notesMasterIdLst>
  <p:sldIdLst>
    <p:sldId id="259" r:id="rId2"/>
    <p:sldId id="269" r:id="rId3"/>
    <p:sldId id="258" r:id="rId4"/>
    <p:sldId id="270" r:id="rId5"/>
    <p:sldId id="262" r:id="rId6"/>
    <p:sldId id="277" r:id="rId7"/>
    <p:sldId id="271" r:id="rId8"/>
    <p:sldId id="272" r:id="rId9"/>
    <p:sldId id="273" r:id="rId10"/>
    <p:sldId id="274" r:id="rId11"/>
    <p:sldId id="275" r:id="rId12"/>
    <p:sldId id="276" r:id="rId13"/>
    <p:sldId id="278" r:id="rId14"/>
    <p:sldId id="260" r:id="rId15"/>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608"/>
    <p:restoredTop sz="94704"/>
  </p:normalViewPr>
  <p:slideViewPr>
    <p:cSldViewPr snapToGrid="0" snapToObjects="1" showGuides="1">
      <p:cViewPr varScale="1">
        <p:scale>
          <a:sx n="134" d="100"/>
          <a:sy n="134" d="100"/>
        </p:scale>
        <p:origin x="840" y="126"/>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195F4C-8B48-FC4B-BED7-C7D2133872D6}" type="datetimeFigureOut">
              <a:rPr lang="nl-NL" smtClean="0"/>
              <a:t>29-10-2019</a:t>
            </a:fld>
            <a:endParaRPr lang="nl-NL"/>
          </a:p>
        </p:txBody>
      </p:sp>
      <p:sp>
        <p:nvSpPr>
          <p:cNvPr id="4" name="Tijdelijke aanduiding voor dia-afbeelding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02B2FA1-1D49-294F-B4FD-F789D4508517}" type="slidenum">
              <a:rPr lang="nl-NL" smtClean="0"/>
              <a:t>‹nr.›</a:t>
            </a:fld>
            <a:endParaRPr lang="nl-NL"/>
          </a:p>
        </p:txBody>
      </p:sp>
    </p:spTree>
    <p:extLst>
      <p:ext uri="{BB962C8B-B14F-4D97-AF65-F5344CB8AC3E}">
        <p14:creationId xmlns:p14="http://schemas.microsoft.com/office/powerpoint/2010/main" val="1645878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nul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8" name="Rechthoek 7">
            <a:extLst>
              <a:ext uri="{FF2B5EF4-FFF2-40B4-BE49-F238E27FC236}">
                <a16:creationId xmlns:a16="http://schemas.microsoft.com/office/drawing/2014/main" id="{B0CA3B5A-B884-0745-89C3-02FC12891771}"/>
              </a:ext>
            </a:extLst>
          </p:cNvPr>
          <p:cNvSpPr/>
          <p:nvPr userDrawn="1"/>
        </p:nvSpPr>
        <p:spPr>
          <a:xfrm>
            <a:off x="0" y="1030287"/>
            <a:ext cx="9144000" cy="54625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9" name="Rechthoek 8">
            <a:extLst>
              <a:ext uri="{FF2B5EF4-FFF2-40B4-BE49-F238E27FC236}">
                <a16:creationId xmlns:a16="http://schemas.microsoft.com/office/drawing/2014/main" id="{A5911FCA-356D-8547-A34D-072305841111}"/>
              </a:ext>
            </a:extLst>
          </p:cNvPr>
          <p:cNvSpPr/>
          <p:nvPr userDrawn="1"/>
        </p:nvSpPr>
        <p:spPr>
          <a:xfrm>
            <a:off x="0" y="1122363"/>
            <a:ext cx="9144000" cy="2684641"/>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tle 1"/>
          <p:cNvSpPr>
            <a:spLocks noGrp="1"/>
          </p:cNvSpPr>
          <p:nvPr>
            <p:ph type="ctrTitle"/>
          </p:nvPr>
        </p:nvSpPr>
        <p:spPr>
          <a:xfrm>
            <a:off x="685801" y="1122363"/>
            <a:ext cx="5294086" cy="2189638"/>
          </a:xfrm>
        </p:spPr>
        <p:txBody>
          <a:bodyPr anchor="b"/>
          <a:lstStyle>
            <a:lvl1pPr algn="l">
              <a:defRPr sz="6000" baseline="0">
                <a:solidFill>
                  <a:schemeClr val="bg1"/>
                </a:solidFill>
              </a:defRPr>
            </a:lvl1pPr>
          </a:lstStyle>
          <a:p>
            <a:r>
              <a:rPr lang="nl-NL" dirty="0"/>
              <a:t>Klik om de stijl te bewerken</a:t>
            </a:r>
            <a:endParaRPr lang="en-US" dirty="0"/>
          </a:p>
        </p:txBody>
      </p:sp>
      <p:sp>
        <p:nvSpPr>
          <p:cNvPr id="3" name="Subtitle 2"/>
          <p:cNvSpPr>
            <a:spLocks noGrp="1"/>
          </p:cNvSpPr>
          <p:nvPr>
            <p:ph type="subTitle" idx="1"/>
          </p:nvPr>
        </p:nvSpPr>
        <p:spPr>
          <a:xfrm>
            <a:off x="685800" y="4172857"/>
            <a:ext cx="4103914" cy="1235710"/>
          </a:xfrm>
        </p:spPr>
        <p:txBody>
          <a:bodyPr/>
          <a:lstStyle>
            <a:lvl1pPr marL="0" indent="0" algn="l">
              <a:buNone/>
              <a:defRPr sz="240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 om de ondertitelstijl van het model te bewerken</a:t>
            </a:r>
            <a:endParaRPr lang="en-US" dirty="0"/>
          </a:p>
        </p:txBody>
      </p:sp>
      <p:sp>
        <p:nvSpPr>
          <p:cNvPr id="4" name="Date Placeholder 3"/>
          <p:cNvSpPr>
            <a:spLocks noGrp="1"/>
          </p:cNvSpPr>
          <p:nvPr>
            <p:ph type="dt" sz="half" idx="10"/>
          </p:nvPr>
        </p:nvSpPr>
        <p:spPr/>
        <p:txBody>
          <a:bodyPr/>
          <a:lstStyle>
            <a:lvl1pPr>
              <a:defRPr baseline="0">
                <a:solidFill>
                  <a:schemeClr val="bg1"/>
                </a:solidFill>
              </a:defRPr>
            </a:lvl1pPr>
          </a:lstStyle>
          <a:p>
            <a:fld id="{45140F36-4360-2B46-8F38-E52C42F81B74}" type="datetime1">
              <a:rPr lang="nl-NL" smtClean="0"/>
              <a:t>29-10-2019</a:t>
            </a:fld>
            <a:endParaRPr lang="nl-NL" dirty="0"/>
          </a:p>
        </p:txBody>
      </p:sp>
      <p:sp>
        <p:nvSpPr>
          <p:cNvPr id="5" name="Footer Placeholder 4"/>
          <p:cNvSpPr>
            <a:spLocks noGrp="1"/>
          </p:cNvSpPr>
          <p:nvPr>
            <p:ph type="ftr" sz="quarter" idx="11"/>
          </p:nvPr>
        </p:nvSpPr>
        <p:spPr/>
        <p:txBody>
          <a:bodyPr/>
          <a:lstStyle>
            <a:lvl1pPr>
              <a:defRPr baseline="0">
                <a:solidFill>
                  <a:schemeClr val="bg1"/>
                </a:solidFill>
              </a:defRPr>
            </a:lvl1pPr>
          </a:lstStyle>
          <a:p>
            <a:endParaRPr lang="nl-NL" dirty="0"/>
          </a:p>
        </p:txBody>
      </p:sp>
      <p:sp>
        <p:nvSpPr>
          <p:cNvPr id="6" name="Slide Number Placeholder 5"/>
          <p:cNvSpPr>
            <a:spLocks noGrp="1"/>
          </p:cNvSpPr>
          <p:nvPr>
            <p:ph type="sldNum" sz="quarter" idx="12"/>
          </p:nvPr>
        </p:nvSpPr>
        <p:spPr/>
        <p:txBody>
          <a:bodyPr/>
          <a:lstStyle>
            <a:lvl1pPr>
              <a:defRPr baseline="0">
                <a:solidFill>
                  <a:schemeClr val="bg1"/>
                </a:solidFill>
              </a:defRPr>
            </a:lvl1pPr>
          </a:lstStyle>
          <a:p>
            <a:fld id="{144942B5-682F-1347-A91B-A7279EE906EF}" type="slidenum">
              <a:rPr lang="nl-NL" smtClean="0"/>
              <a:pPr/>
              <a:t>‹nr.›</a:t>
            </a:fld>
            <a:endParaRPr lang="nl-NL" dirty="0"/>
          </a:p>
        </p:txBody>
      </p:sp>
      <p:sp>
        <p:nvSpPr>
          <p:cNvPr id="7" name="Rechthoek 6">
            <a:extLst>
              <a:ext uri="{FF2B5EF4-FFF2-40B4-BE49-F238E27FC236}">
                <a16:creationId xmlns:a16="http://schemas.microsoft.com/office/drawing/2014/main" id="{199543CF-9BF1-2D4B-AEE4-03EF01B85218}"/>
              </a:ext>
            </a:extLst>
          </p:cNvPr>
          <p:cNvSpPr/>
          <p:nvPr userDrawn="1"/>
        </p:nvSpPr>
        <p:spPr>
          <a:xfrm>
            <a:off x="-1" y="-6263"/>
            <a:ext cx="6789107" cy="9895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Rechthoek 9">
            <a:extLst>
              <a:ext uri="{FF2B5EF4-FFF2-40B4-BE49-F238E27FC236}">
                <a16:creationId xmlns:a16="http://schemas.microsoft.com/office/drawing/2014/main" id="{4DCD66AC-6750-5242-BFDB-A3A535C137F4}"/>
              </a:ext>
            </a:extLst>
          </p:cNvPr>
          <p:cNvSpPr/>
          <p:nvPr userDrawn="1"/>
        </p:nvSpPr>
        <p:spPr>
          <a:xfrm>
            <a:off x="1" y="1030287"/>
            <a:ext cx="9143999" cy="920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Tree>
    <p:extLst>
      <p:ext uri="{BB962C8B-B14F-4D97-AF65-F5344CB8AC3E}">
        <p14:creationId xmlns:p14="http://schemas.microsoft.com/office/powerpoint/2010/main" val="1290565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62F89BDD-A9F1-9248-AB3F-5ADB59AE72FB}" type="datetime1">
              <a:rPr lang="nl-NL" smtClean="0"/>
              <a:t>29-10-2019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144942B5-682F-1347-A91B-A7279EE906EF}" type="slidenum">
              <a:rPr lang="nl-NL" smtClean="0"/>
              <a:t>‹nr.›</a:t>
            </a:fld>
            <a:endParaRPr lang="nl-NL"/>
          </a:p>
        </p:txBody>
      </p:sp>
    </p:spTree>
    <p:extLst>
      <p:ext uri="{BB962C8B-B14F-4D97-AF65-F5344CB8AC3E}">
        <p14:creationId xmlns:p14="http://schemas.microsoft.com/office/powerpoint/2010/main" val="3142889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e titel en tekst">
    <p:spTree>
      <p:nvGrpSpPr>
        <p:cNvPr id="1" name=""/>
        <p:cNvGrpSpPr/>
        <p:nvPr/>
      </p:nvGrpSpPr>
      <p:grpSpPr>
        <a:xfrm>
          <a:off x="0" y="0"/>
          <a:ext cx="0" cy="0"/>
          <a:chOff x="0" y="0"/>
          <a:chExt cx="0" cy="0"/>
        </a:xfrm>
      </p:grpSpPr>
      <p:sp>
        <p:nvSpPr>
          <p:cNvPr id="12" name="Rechthoek 11">
            <a:extLst>
              <a:ext uri="{FF2B5EF4-FFF2-40B4-BE49-F238E27FC236}">
                <a16:creationId xmlns:a16="http://schemas.microsoft.com/office/drawing/2014/main" id="{80D974F5-9099-494E-B37C-D681A07DBD3E}"/>
              </a:ext>
            </a:extLst>
          </p:cNvPr>
          <p:cNvSpPr/>
          <p:nvPr userDrawn="1"/>
        </p:nvSpPr>
        <p:spPr>
          <a:xfrm>
            <a:off x="-2" y="4816800"/>
            <a:ext cx="9144000" cy="2041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7" name="Rechthoek 6">
            <a:extLst>
              <a:ext uri="{FF2B5EF4-FFF2-40B4-BE49-F238E27FC236}">
                <a16:creationId xmlns:a16="http://schemas.microsoft.com/office/drawing/2014/main" id="{642B0103-64A4-8646-9EC9-CC590B4A3FA2}"/>
              </a:ext>
            </a:extLst>
          </p:cNvPr>
          <p:cNvSpPr/>
          <p:nvPr userDrawn="1"/>
        </p:nvSpPr>
        <p:spPr>
          <a:xfrm>
            <a:off x="0" y="4354343"/>
            <a:ext cx="9143998" cy="46245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 name="Rechthoek 7">
            <a:extLst>
              <a:ext uri="{FF2B5EF4-FFF2-40B4-BE49-F238E27FC236}">
                <a16:creationId xmlns:a16="http://schemas.microsoft.com/office/drawing/2014/main" id="{30A5E018-4A59-E842-966E-84A304D9FB9D}"/>
              </a:ext>
            </a:extLst>
          </p:cNvPr>
          <p:cNvSpPr/>
          <p:nvPr userDrawn="1"/>
        </p:nvSpPr>
        <p:spPr>
          <a:xfrm>
            <a:off x="0" y="4816800"/>
            <a:ext cx="9144000" cy="50164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9" name="Rechthoek 8">
            <a:extLst>
              <a:ext uri="{FF2B5EF4-FFF2-40B4-BE49-F238E27FC236}">
                <a16:creationId xmlns:a16="http://schemas.microsoft.com/office/drawing/2014/main" id="{6274F764-69C5-E141-B544-3BFAB5429D7A}"/>
              </a:ext>
            </a:extLst>
          </p:cNvPr>
          <p:cNvSpPr/>
          <p:nvPr userDrawn="1"/>
        </p:nvSpPr>
        <p:spPr>
          <a:xfrm>
            <a:off x="-1" y="-6263"/>
            <a:ext cx="9144001" cy="9895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11" name="Afbeelding 10">
            <a:extLst>
              <a:ext uri="{FF2B5EF4-FFF2-40B4-BE49-F238E27FC236}">
                <a16:creationId xmlns:a16="http://schemas.microsoft.com/office/drawing/2014/main" id="{40E966F6-8C89-D04D-B648-DEE749979D7F}"/>
              </a:ext>
            </a:extLst>
          </p:cNvPr>
          <p:cNvPicPr>
            <a:picLocks noChangeAspect="1"/>
          </p:cNvPicPr>
          <p:nvPr userDrawn="1"/>
        </p:nvPicPr>
        <p:blipFill>
          <a:blip r:embed="rId2"/>
          <a:stretch>
            <a:fillRect/>
          </a:stretch>
        </p:blipFill>
        <p:spPr>
          <a:xfrm>
            <a:off x="683812" y="403201"/>
            <a:ext cx="7776373" cy="3871058"/>
          </a:xfrm>
          <a:prstGeom prst="rect">
            <a:avLst/>
          </a:prstGeom>
        </p:spPr>
      </p:pic>
    </p:spTree>
    <p:extLst>
      <p:ext uri="{BB962C8B-B14F-4D97-AF65-F5344CB8AC3E}">
        <p14:creationId xmlns:p14="http://schemas.microsoft.com/office/powerpoint/2010/main" val="225530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a:xfrm>
            <a:off x="628650" y="-1"/>
            <a:ext cx="5878621" cy="820455"/>
          </a:xfrm>
        </p:spPr>
        <p:txBody>
          <a:bodyPr>
            <a:normAutofit/>
          </a:bodyPr>
          <a:lstStyle>
            <a:lvl1pPr>
              <a:defRPr sz="2800" b="1" i="0" baseline="0">
                <a:solidFill>
                  <a:schemeClr val="bg1"/>
                </a:solidFill>
              </a:defRPr>
            </a:lvl1pPr>
          </a:lstStyle>
          <a:p>
            <a:r>
              <a:rPr lang="nl-NL" dirty="0"/>
              <a:t>Klik om de stijl te bewerken</a:t>
            </a:r>
            <a:endParaRPr lang="en-US" dirty="0"/>
          </a:p>
        </p:txBody>
      </p:sp>
      <p:sp>
        <p:nvSpPr>
          <p:cNvPr id="3" name="Content Placeholder 2"/>
          <p:cNvSpPr>
            <a:spLocks noGrp="1"/>
          </p:cNvSpPr>
          <p:nvPr>
            <p:ph idx="1"/>
          </p:nvPr>
        </p:nvSpPr>
        <p:spPr>
          <a:xfrm>
            <a:off x="628650" y="1258866"/>
            <a:ext cx="7886700" cy="4918097"/>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1D3FDA0B-32CF-5C48-AA88-58FE29E9B386}" type="datetime1">
              <a:rPr lang="nl-NL" smtClean="0"/>
              <a:t>29-10-2019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144942B5-682F-1347-A91B-A7279EE906EF}" type="slidenum">
              <a:rPr lang="nl-NL" smtClean="0"/>
              <a:t>‹nr.›</a:t>
            </a:fld>
            <a:endParaRPr lang="nl-NL"/>
          </a:p>
        </p:txBody>
      </p:sp>
    </p:spTree>
    <p:extLst>
      <p:ext uri="{BB962C8B-B14F-4D97-AF65-F5344CB8AC3E}">
        <p14:creationId xmlns:p14="http://schemas.microsoft.com/office/powerpoint/2010/main" val="2839051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7" name="Rechthoek 6">
            <a:extLst>
              <a:ext uri="{FF2B5EF4-FFF2-40B4-BE49-F238E27FC236}">
                <a16:creationId xmlns:a16="http://schemas.microsoft.com/office/drawing/2014/main" id="{CF83EA70-93F8-324A-837F-4583338ED4FA}"/>
              </a:ext>
            </a:extLst>
          </p:cNvPr>
          <p:cNvSpPr/>
          <p:nvPr userDrawn="1"/>
        </p:nvSpPr>
        <p:spPr>
          <a:xfrm>
            <a:off x="0" y="820455"/>
            <a:ext cx="9144000" cy="548095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2" name="Title 1"/>
          <p:cNvSpPr>
            <a:spLocks noGrp="1"/>
          </p:cNvSpPr>
          <p:nvPr>
            <p:ph type="title"/>
          </p:nvPr>
        </p:nvSpPr>
        <p:spPr>
          <a:xfrm>
            <a:off x="623888" y="1709739"/>
            <a:ext cx="7886700" cy="2852737"/>
          </a:xfrm>
        </p:spPr>
        <p:txBody>
          <a:bodyPr anchor="b"/>
          <a:lstStyle>
            <a:lvl1pPr>
              <a:defRPr sz="6000"/>
            </a:lvl1pPr>
          </a:lstStyle>
          <a:p>
            <a:r>
              <a:rPr lang="nl-NL"/>
              <a:t>Klik om de stijl te bewerken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09C5D8E8-47E6-114D-A8F2-922D0A0E1D3B}" type="datetime1">
              <a:rPr lang="nl-NL" smtClean="0"/>
              <a:t>29-10-2019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144942B5-682F-1347-A91B-A7279EE906EF}" type="slidenum">
              <a:rPr lang="nl-NL" smtClean="0"/>
              <a:t>‹nr.›</a:t>
            </a:fld>
            <a:endParaRPr lang="nl-NL"/>
          </a:p>
        </p:txBody>
      </p:sp>
    </p:spTree>
    <p:extLst>
      <p:ext uri="{BB962C8B-B14F-4D97-AF65-F5344CB8AC3E}">
        <p14:creationId xmlns:p14="http://schemas.microsoft.com/office/powerpoint/2010/main" val="2350520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B62F5305-704C-144B-A2D9-C0C735F921D7}" type="datetime1">
              <a:rPr lang="nl-NL" smtClean="0"/>
              <a:t>29-10-2019</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144942B5-682F-1347-A91B-A7279EE906EF}" type="slidenum">
              <a:rPr lang="nl-NL" smtClean="0"/>
              <a:t>‹nr.›</a:t>
            </a:fld>
            <a:endParaRPr lang="nl-NL"/>
          </a:p>
        </p:txBody>
      </p:sp>
    </p:spTree>
    <p:extLst>
      <p:ext uri="{BB962C8B-B14F-4D97-AF65-F5344CB8AC3E}">
        <p14:creationId xmlns:p14="http://schemas.microsoft.com/office/powerpoint/2010/main" val="5858481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nl-NL"/>
              <a:t>Klik om de stijl te bewerken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Content Placeholder 3"/>
          <p:cNvSpPr>
            <a:spLocks noGrp="1"/>
          </p:cNvSpPr>
          <p:nvPr>
            <p:ph sz="half" idx="2"/>
          </p:nvPr>
        </p:nvSpPr>
        <p:spPr>
          <a:xfrm>
            <a:off x="629842" y="2505075"/>
            <a:ext cx="3868340"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Content Placeholder 5"/>
          <p:cNvSpPr>
            <a:spLocks noGrp="1"/>
          </p:cNvSpPr>
          <p:nvPr>
            <p:ph sz="quarter" idx="4"/>
          </p:nvPr>
        </p:nvSpPr>
        <p:spPr>
          <a:xfrm>
            <a:off x="4629150" y="2505075"/>
            <a:ext cx="3887391"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F0645BFD-FF76-4C41-A6B1-9F5787ED2F8B}" type="datetime1">
              <a:rPr lang="nl-NL" smtClean="0"/>
              <a:t>29-10-2019</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144942B5-682F-1347-A91B-A7279EE906EF}" type="slidenum">
              <a:rPr lang="nl-NL" smtClean="0"/>
              <a:t>‹nr.›</a:t>
            </a:fld>
            <a:endParaRPr lang="nl-NL"/>
          </a:p>
        </p:txBody>
      </p:sp>
    </p:spTree>
    <p:extLst>
      <p:ext uri="{BB962C8B-B14F-4D97-AF65-F5344CB8AC3E}">
        <p14:creationId xmlns:p14="http://schemas.microsoft.com/office/powerpoint/2010/main" val="198364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Date Placeholder 2"/>
          <p:cNvSpPr>
            <a:spLocks noGrp="1"/>
          </p:cNvSpPr>
          <p:nvPr>
            <p:ph type="dt" sz="half" idx="10"/>
          </p:nvPr>
        </p:nvSpPr>
        <p:spPr/>
        <p:txBody>
          <a:bodyPr/>
          <a:lstStyle/>
          <a:p>
            <a:fld id="{061679E3-B657-D04D-B22D-77100F1B36BE}" type="datetime1">
              <a:rPr lang="nl-NL" smtClean="0"/>
              <a:t>29-10-2019</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144942B5-682F-1347-A91B-A7279EE906EF}" type="slidenum">
              <a:rPr lang="nl-NL" smtClean="0"/>
              <a:t>‹nr.›</a:t>
            </a:fld>
            <a:endParaRPr lang="nl-NL"/>
          </a:p>
        </p:txBody>
      </p:sp>
    </p:spTree>
    <p:extLst>
      <p:ext uri="{BB962C8B-B14F-4D97-AF65-F5344CB8AC3E}">
        <p14:creationId xmlns:p14="http://schemas.microsoft.com/office/powerpoint/2010/main" val="15774701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85FD3C-ACB0-1743-9266-D3285B944E15}" type="datetime1">
              <a:rPr lang="nl-NL" smtClean="0"/>
              <a:t>29-10-2019</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144942B5-682F-1347-A91B-A7279EE906EF}" type="slidenum">
              <a:rPr lang="nl-NL" smtClean="0"/>
              <a:t>‹nr.›</a:t>
            </a:fld>
            <a:endParaRPr lang="nl-NL"/>
          </a:p>
        </p:txBody>
      </p:sp>
    </p:spTree>
    <p:extLst>
      <p:ext uri="{BB962C8B-B14F-4D97-AF65-F5344CB8AC3E}">
        <p14:creationId xmlns:p14="http://schemas.microsoft.com/office/powerpoint/2010/main" val="11827449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nl-NL"/>
              <a:t>Klik om de stijl te bewerken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E106B8CA-4E9E-5B47-8EA3-5658EB76C437}" type="datetime1">
              <a:rPr lang="nl-NL" smtClean="0"/>
              <a:t>29-10-2019</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144942B5-682F-1347-A91B-A7279EE906EF}" type="slidenum">
              <a:rPr lang="nl-NL" smtClean="0"/>
              <a:t>‹nr.›</a:t>
            </a:fld>
            <a:endParaRPr lang="nl-NL"/>
          </a:p>
        </p:txBody>
      </p:sp>
    </p:spTree>
    <p:extLst>
      <p:ext uri="{BB962C8B-B14F-4D97-AF65-F5344CB8AC3E}">
        <p14:creationId xmlns:p14="http://schemas.microsoft.com/office/powerpoint/2010/main" val="25723067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nl-NL"/>
              <a:t>Klik om de stijl te bewerken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om een afbeelding toe te voegen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FD26C81E-0E1E-B745-A51E-F34A440D7035}" type="datetime1">
              <a:rPr lang="nl-NL" smtClean="0"/>
              <a:t>29-10-2019</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144942B5-682F-1347-A91B-A7279EE906EF}" type="slidenum">
              <a:rPr lang="nl-NL" smtClean="0"/>
              <a:t>‹nr.›</a:t>
            </a:fld>
            <a:endParaRPr lang="nl-NL"/>
          </a:p>
        </p:txBody>
      </p:sp>
    </p:spTree>
    <p:extLst>
      <p:ext uri="{BB962C8B-B14F-4D97-AF65-F5344CB8AC3E}">
        <p14:creationId xmlns:p14="http://schemas.microsoft.com/office/powerpoint/2010/main" val="18370623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Afbeelding 7">
            <a:extLst>
              <a:ext uri="{FF2B5EF4-FFF2-40B4-BE49-F238E27FC236}">
                <a16:creationId xmlns:a16="http://schemas.microsoft.com/office/drawing/2014/main" id="{5787A926-40E0-934F-B498-86E86C279A6E}"/>
              </a:ext>
            </a:extLst>
          </p:cNvPr>
          <p:cNvPicPr>
            <a:picLocks noChangeAspect="1"/>
          </p:cNvPicPr>
          <p:nvPr userDrawn="1"/>
        </p:nvPicPr>
        <p:blipFill>
          <a:blip r:embed="rId13"/>
          <a:stretch>
            <a:fillRect/>
          </a:stretch>
        </p:blipFill>
        <p:spPr>
          <a:xfrm>
            <a:off x="6739267" y="155390"/>
            <a:ext cx="2201703" cy="763653"/>
          </a:xfrm>
          <a:prstGeom prst="rect">
            <a:avLst/>
          </a:prstGeom>
        </p:spPr>
      </p:pic>
      <p:grpSp>
        <p:nvGrpSpPr>
          <p:cNvPr id="15" name="Groep 14">
            <a:extLst>
              <a:ext uri="{FF2B5EF4-FFF2-40B4-BE49-F238E27FC236}">
                <a16:creationId xmlns:a16="http://schemas.microsoft.com/office/drawing/2014/main" id="{0FDF19B0-44F3-5F4F-8CB3-8D7A8C2B8A97}"/>
              </a:ext>
            </a:extLst>
          </p:cNvPr>
          <p:cNvGrpSpPr/>
          <p:nvPr userDrawn="1"/>
        </p:nvGrpSpPr>
        <p:grpSpPr>
          <a:xfrm>
            <a:off x="0" y="-8916"/>
            <a:ext cx="6613742" cy="916618"/>
            <a:chOff x="-1" y="-8916"/>
            <a:chExt cx="6375749" cy="916618"/>
          </a:xfrm>
        </p:grpSpPr>
        <p:sp>
          <p:nvSpPr>
            <p:cNvPr id="9" name="Rechthoek 8">
              <a:extLst>
                <a:ext uri="{FF2B5EF4-FFF2-40B4-BE49-F238E27FC236}">
                  <a16:creationId xmlns:a16="http://schemas.microsoft.com/office/drawing/2014/main" id="{0C364B3C-78D2-3F4D-926F-7B1353826568}"/>
                </a:ext>
              </a:extLst>
            </p:cNvPr>
            <p:cNvSpPr/>
            <p:nvPr userDrawn="1"/>
          </p:nvSpPr>
          <p:spPr>
            <a:xfrm>
              <a:off x="-1" y="-8916"/>
              <a:ext cx="6375749" cy="91661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Rechthoek 9">
              <a:extLst>
                <a:ext uri="{FF2B5EF4-FFF2-40B4-BE49-F238E27FC236}">
                  <a16:creationId xmlns:a16="http://schemas.microsoft.com/office/drawing/2014/main" id="{55453DA8-562E-4245-A397-D0DED118753C}"/>
                </a:ext>
              </a:extLst>
            </p:cNvPr>
            <p:cNvSpPr/>
            <p:nvPr userDrawn="1"/>
          </p:nvSpPr>
          <p:spPr>
            <a:xfrm>
              <a:off x="0" y="822902"/>
              <a:ext cx="6375748" cy="848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grpSp>
      <p:sp>
        <p:nvSpPr>
          <p:cNvPr id="11" name="Rechthoek 10">
            <a:extLst>
              <a:ext uri="{FF2B5EF4-FFF2-40B4-BE49-F238E27FC236}">
                <a16:creationId xmlns:a16="http://schemas.microsoft.com/office/drawing/2014/main" id="{EFD0C471-B514-9045-8CDD-7F1E88D8FE83}"/>
              </a:ext>
            </a:extLst>
          </p:cNvPr>
          <p:cNvSpPr/>
          <p:nvPr userDrawn="1"/>
        </p:nvSpPr>
        <p:spPr>
          <a:xfrm>
            <a:off x="-2" y="6492874"/>
            <a:ext cx="9144001" cy="3651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tle Placeholder 1"/>
          <p:cNvSpPr>
            <a:spLocks noGrp="1"/>
          </p:cNvSpPr>
          <p:nvPr>
            <p:ph type="title"/>
          </p:nvPr>
        </p:nvSpPr>
        <p:spPr>
          <a:xfrm>
            <a:off x="628650" y="955437"/>
            <a:ext cx="7886700" cy="1325563"/>
          </a:xfrm>
          <a:prstGeom prst="rect">
            <a:avLst/>
          </a:prstGeom>
        </p:spPr>
        <p:txBody>
          <a:bodyPr vert="horz" lIns="91440" tIns="45720" rIns="91440" bIns="45720" rtlCol="0" anchor="ctr">
            <a:normAutofit/>
          </a:bodyPr>
          <a:lstStyle/>
          <a:p>
            <a:r>
              <a:rPr lang="nl-NL"/>
              <a:t>Klik om de stijl te bewerken</a:t>
            </a:r>
            <a:endParaRPr lang="en-US" dirty="0"/>
          </a:p>
        </p:txBody>
      </p:sp>
      <p:sp>
        <p:nvSpPr>
          <p:cNvPr id="3" name="Text Placeholder 2"/>
          <p:cNvSpPr>
            <a:spLocks noGrp="1"/>
          </p:cNvSpPr>
          <p:nvPr>
            <p:ph type="body" idx="1"/>
          </p:nvPr>
        </p:nvSpPr>
        <p:spPr>
          <a:xfrm>
            <a:off x="628650" y="2417523"/>
            <a:ext cx="7886700" cy="3759440"/>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628650" y="6492875"/>
            <a:ext cx="2057400" cy="365125"/>
          </a:xfrm>
          <a:prstGeom prst="rect">
            <a:avLst/>
          </a:prstGeom>
        </p:spPr>
        <p:txBody>
          <a:bodyPr vert="horz" lIns="91440" tIns="45720" rIns="91440" bIns="45720" rtlCol="0" anchor="ctr"/>
          <a:lstStyle>
            <a:lvl1pPr algn="l">
              <a:defRPr sz="1200" baseline="0">
                <a:solidFill>
                  <a:schemeClr val="bg1"/>
                </a:solidFill>
              </a:defRPr>
            </a:lvl1pPr>
          </a:lstStyle>
          <a:p>
            <a:fld id="{CD8CF142-9F74-6546-B22C-FBCAA08E0A95}" type="datetime1">
              <a:rPr lang="nl-NL" smtClean="0"/>
              <a:t>29-10-2019</a:t>
            </a:fld>
            <a:endParaRPr lang="nl-NL" dirty="0"/>
          </a:p>
        </p:txBody>
      </p:sp>
      <p:sp>
        <p:nvSpPr>
          <p:cNvPr id="5" name="Footer Placeholder 4"/>
          <p:cNvSpPr>
            <a:spLocks noGrp="1"/>
          </p:cNvSpPr>
          <p:nvPr>
            <p:ph type="ftr" sz="quarter" idx="3"/>
          </p:nvPr>
        </p:nvSpPr>
        <p:spPr>
          <a:xfrm>
            <a:off x="3028950" y="6492875"/>
            <a:ext cx="3086100" cy="365125"/>
          </a:xfrm>
          <a:prstGeom prst="rect">
            <a:avLst/>
          </a:prstGeom>
        </p:spPr>
        <p:txBody>
          <a:bodyPr vert="horz" lIns="91440" tIns="45720" rIns="91440" bIns="45720" rtlCol="0" anchor="ctr"/>
          <a:lstStyle>
            <a:lvl1pPr algn="ctr">
              <a:defRPr sz="1200" baseline="0">
                <a:solidFill>
                  <a:schemeClr val="bg1"/>
                </a:solidFill>
              </a:defRPr>
            </a:lvl1pPr>
          </a:lstStyle>
          <a:p>
            <a:endParaRPr lang="nl-NL" dirty="0"/>
          </a:p>
        </p:txBody>
      </p:sp>
      <p:sp>
        <p:nvSpPr>
          <p:cNvPr id="6" name="Slide Number Placeholder 5"/>
          <p:cNvSpPr>
            <a:spLocks noGrp="1"/>
          </p:cNvSpPr>
          <p:nvPr>
            <p:ph type="sldNum" sz="quarter" idx="4"/>
          </p:nvPr>
        </p:nvSpPr>
        <p:spPr>
          <a:xfrm>
            <a:off x="6457950" y="6492875"/>
            <a:ext cx="2057400" cy="365125"/>
          </a:xfrm>
          <a:prstGeom prst="rect">
            <a:avLst/>
          </a:prstGeom>
        </p:spPr>
        <p:txBody>
          <a:bodyPr vert="horz" lIns="91440" tIns="45720" rIns="91440" bIns="45720" rtlCol="0" anchor="ctr"/>
          <a:lstStyle>
            <a:lvl1pPr algn="r">
              <a:defRPr sz="1200" baseline="0">
                <a:solidFill>
                  <a:schemeClr val="bg1"/>
                </a:solidFill>
              </a:defRPr>
            </a:lvl1pPr>
          </a:lstStyle>
          <a:p>
            <a:fld id="{144942B5-682F-1347-A91B-A7279EE906EF}" type="slidenum">
              <a:rPr lang="nl-NL" smtClean="0"/>
              <a:pPr/>
              <a:t>‹nr.›</a:t>
            </a:fld>
            <a:endParaRPr lang="nl-NL" dirty="0"/>
          </a:p>
        </p:txBody>
      </p:sp>
    </p:spTree>
    <p:extLst>
      <p:ext uri="{BB962C8B-B14F-4D97-AF65-F5344CB8AC3E}">
        <p14:creationId xmlns:p14="http://schemas.microsoft.com/office/powerpoint/2010/main" val="36801353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9052082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6696CF5-757F-D04A-93C4-95002983C69A}"/>
              </a:ext>
            </a:extLst>
          </p:cNvPr>
          <p:cNvSpPr>
            <a:spLocks noGrp="1"/>
          </p:cNvSpPr>
          <p:nvPr>
            <p:ph type="title"/>
          </p:nvPr>
        </p:nvSpPr>
        <p:spPr/>
        <p:txBody>
          <a:bodyPr/>
          <a:lstStyle/>
          <a:p>
            <a:r>
              <a:rPr lang="nl-NL" dirty="0"/>
              <a:t>9 criteria</a:t>
            </a:r>
          </a:p>
        </p:txBody>
      </p:sp>
      <p:sp>
        <p:nvSpPr>
          <p:cNvPr id="3" name="Tijdelijke aanduiding voor inhoud 2">
            <a:extLst>
              <a:ext uri="{FF2B5EF4-FFF2-40B4-BE49-F238E27FC236}">
                <a16:creationId xmlns:a16="http://schemas.microsoft.com/office/drawing/2014/main" id="{0985433B-601B-2148-9D62-9F3798399BA4}"/>
              </a:ext>
            </a:extLst>
          </p:cNvPr>
          <p:cNvSpPr>
            <a:spLocks noGrp="1"/>
          </p:cNvSpPr>
          <p:nvPr>
            <p:ph idx="1"/>
          </p:nvPr>
        </p:nvSpPr>
        <p:spPr/>
        <p:txBody>
          <a:bodyPr/>
          <a:lstStyle/>
          <a:p>
            <a:r>
              <a:rPr lang="nl-NL" dirty="0"/>
              <a:t>Voer het gesprek aan de hand van de 9 criteria. </a:t>
            </a:r>
          </a:p>
          <a:p>
            <a:r>
              <a:rPr lang="nl-NL" dirty="0"/>
              <a:t>Zie deze 9 criteria als knoppen waaraan je kunt draaien</a:t>
            </a:r>
          </a:p>
          <a:p>
            <a:r>
              <a:rPr lang="nl-NL" dirty="0"/>
              <a:t>Realiseer je dat elke draai naar rechts een andere knop naar links draait. </a:t>
            </a:r>
          </a:p>
          <a:p>
            <a:r>
              <a:rPr lang="nl-NL" dirty="0"/>
              <a:t>Keuzes zijn niet vrijblijvend want in relatie tot de realisatie van wensen en ambities is er schaarste.</a:t>
            </a:r>
          </a:p>
          <a:p>
            <a:r>
              <a:rPr lang="nl-NL" dirty="0"/>
              <a:t>Elke keuze heeft gevolgen voor financiën en/of maatschappelijk welzijn. </a:t>
            </a:r>
          </a:p>
        </p:txBody>
      </p:sp>
      <p:sp>
        <p:nvSpPr>
          <p:cNvPr id="4" name="Tijdelijke aanduiding voor datum 3">
            <a:extLst>
              <a:ext uri="{FF2B5EF4-FFF2-40B4-BE49-F238E27FC236}">
                <a16:creationId xmlns:a16="http://schemas.microsoft.com/office/drawing/2014/main" id="{00A834CE-465C-7F42-B1E3-3775CF38A230}"/>
              </a:ext>
            </a:extLst>
          </p:cNvPr>
          <p:cNvSpPr>
            <a:spLocks noGrp="1"/>
          </p:cNvSpPr>
          <p:nvPr>
            <p:ph type="dt" sz="half" idx="10"/>
          </p:nvPr>
        </p:nvSpPr>
        <p:spPr/>
        <p:txBody>
          <a:bodyPr/>
          <a:lstStyle/>
          <a:p>
            <a:fld id="{1D3FDA0B-32CF-5C48-AA88-58FE29E9B386}" type="datetime1">
              <a:rPr lang="nl-NL" smtClean="0"/>
              <a:t>29-10-2019</a:t>
            </a:fld>
            <a:endParaRPr lang="nl-NL" dirty="0"/>
          </a:p>
        </p:txBody>
      </p:sp>
      <p:sp>
        <p:nvSpPr>
          <p:cNvPr id="5" name="Tijdelijke aanduiding voor voettekst 4">
            <a:extLst>
              <a:ext uri="{FF2B5EF4-FFF2-40B4-BE49-F238E27FC236}">
                <a16:creationId xmlns:a16="http://schemas.microsoft.com/office/drawing/2014/main" id="{7CAB360C-7F65-D44F-B0C5-6A853D085CDF}"/>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B7DE4771-7A2E-804B-ADBF-961675AA70D1}"/>
              </a:ext>
            </a:extLst>
          </p:cNvPr>
          <p:cNvSpPr>
            <a:spLocks noGrp="1"/>
          </p:cNvSpPr>
          <p:nvPr>
            <p:ph type="sldNum" sz="quarter" idx="12"/>
          </p:nvPr>
        </p:nvSpPr>
        <p:spPr/>
        <p:txBody>
          <a:bodyPr/>
          <a:lstStyle/>
          <a:p>
            <a:fld id="{144942B5-682F-1347-A91B-A7279EE906EF}" type="slidenum">
              <a:rPr lang="nl-NL" smtClean="0"/>
              <a:t>10</a:t>
            </a:fld>
            <a:endParaRPr lang="nl-NL"/>
          </a:p>
        </p:txBody>
      </p:sp>
    </p:spTree>
    <p:extLst>
      <p:ext uri="{BB962C8B-B14F-4D97-AF65-F5344CB8AC3E}">
        <p14:creationId xmlns:p14="http://schemas.microsoft.com/office/powerpoint/2010/main" val="341949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30C998D-1FD2-4E46-8386-55C10086EAE7}"/>
              </a:ext>
            </a:extLst>
          </p:cNvPr>
          <p:cNvSpPr>
            <a:spLocks noGrp="1"/>
          </p:cNvSpPr>
          <p:nvPr>
            <p:ph type="title"/>
          </p:nvPr>
        </p:nvSpPr>
        <p:spPr/>
        <p:txBody>
          <a:bodyPr/>
          <a:lstStyle/>
          <a:p>
            <a:endParaRPr lang="nl-NL" dirty="0"/>
          </a:p>
        </p:txBody>
      </p:sp>
      <p:sp>
        <p:nvSpPr>
          <p:cNvPr id="3" name="Tijdelijke aanduiding voor inhoud 2">
            <a:extLst>
              <a:ext uri="{FF2B5EF4-FFF2-40B4-BE49-F238E27FC236}">
                <a16:creationId xmlns:a16="http://schemas.microsoft.com/office/drawing/2014/main" id="{4110CAC6-19AA-834C-905C-513C80083932}"/>
              </a:ext>
            </a:extLst>
          </p:cNvPr>
          <p:cNvSpPr>
            <a:spLocks noGrp="1"/>
          </p:cNvSpPr>
          <p:nvPr>
            <p:ph idx="1"/>
          </p:nvPr>
        </p:nvSpPr>
        <p:spPr/>
        <p:txBody>
          <a:bodyPr>
            <a:normAutofit fontScale="77500" lnSpcReduction="20000"/>
          </a:bodyPr>
          <a:lstStyle/>
          <a:p>
            <a:r>
              <a:rPr lang="nl-NL" dirty="0"/>
              <a:t>Centraal staat de vraag wat voor een stad je wil en wat je daarvoor over hebt. </a:t>
            </a:r>
          </a:p>
          <a:p>
            <a:endParaRPr lang="nl-NL" dirty="0"/>
          </a:p>
          <a:p>
            <a:pPr marL="0" indent="0">
              <a:buNone/>
            </a:pPr>
            <a:r>
              <a:rPr lang="nl-NL" dirty="0"/>
              <a:t>Keuzes rondom woningbouw (incl. Studentenhuisvesting) hebben gevolgen voor: </a:t>
            </a:r>
          </a:p>
          <a:p>
            <a:pPr marL="0" indent="0">
              <a:buNone/>
            </a:pPr>
            <a:endParaRPr lang="nl-NL" dirty="0"/>
          </a:p>
          <a:p>
            <a:pPr>
              <a:buFontTx/>
              <a:buChar char="-"/>
            </a:pPr>
            <a:r>
              <a:rPr lang="nl-NL" dirty="0"/>
              <a:t>Sociale woningbouw</a:t>
            </a:r>
          </a:p>
          <a:p>
            <a:pPr>
              <a:buFontTx/>
              <a:buChar char="-"/>
            </a:pPr>
            <a:r>
              <a:rPr lang="nl-NL" dirty="0"/>
              <a:t>Groen en blauw in de stad</a:t>
            </a:r>
          </a:p>
          <a:p>
            <a:pPr>
              <a:buFontTx/>
              <a:buChar char="-"/>
            </a:pPr>
            <a:r>
              <a:rPr lang="nl-NL" dirty="0"/>
              <a:t>Hoogte van je gebouwen</a:t>
            </a:r>
          </a:p>
          <a:p>
            <a:pPr>
              <a:buFontTx/>
              <a:buChar char="-"/>
            </a:pPr>
            <a:r>
              <a:rPr lang="nl-NL" dirty="0"/>
              <a:t>Verkeersafwikkeling en parkeren</a:t>
            </a:r>
          </a:p>
          <a:p>
            <a:pPr>
              <a:buFontTx/>
              <a:buChar char="-"/>
            </a:pPr>
            <a:r>
              <a:rPr lang="nl-NL" dirty="0"/>
              <a:t>Aanbod bijzondere doelgroepen</a:t>
            </a:r>
          </a:p>
          <a:p>
            <a:pPr>
              <a:buFontTx/>
              <a:buChar char="-"/>
            </a:pPr>
            <a:r>
              <a:rPr lang="nl-NL" dirty="0"/>
              <a:t>Duurzaamheid</a:t>
            </a:r>
          </a:p>
          <a:p>
            <a:pPr>
              <a:buFontTx/>
              <a:buChar char="-"/>
            </a:pPr>
            <a:r>
              <a:rPr lang="nl-NL" dirty="0"/>
              <a:t>Participatie</a:t>
            </a:r>
          </a:p>
          <a:p>
            <a:pPr>
              <a:buFontTx/>
              <a:buChar char="-"/>
            </a:pPr>
            <a:r>
              <a:rPr lang="nl-NL" dirty="0"/>
              <a:t>Gemeentefinanciën</a:t>
            </a:r>
          </a:p>
        </p:txBody>
      </p:sp>
      <p:sp>
        <p:nvSpPr>
          <p:cNvPr id="4" name="Tijdelijke aanduiding voor datum 3">
            <a:extLst>
              <a:ext uri="{FF2B5EF4-FFF2-40B4-BE49-F238E27FC236}">
                <a16:creationId xmlns:a16="http://schemas.microsoft.com/office/drawing/2014/main" id="{AF111BDE-8AE1-BB47-8AAD-4DB2242D5DB1}"/>
              </a:ext>
            </a:extLst>
          </p:cNvPr>
          <p:cNvSpPr>
            <a:spLocks noGrp="1"/>
          </p:cNvSpPr>
          <p:nvPr>
            <p:ph type="dt" sz="half" idx="10"/>
          </p:nvPr>
        </p:nvSpPr>
        <p:spPr/>
        <p:txBody>
          <a:bodyPr/>
          <a:lstStyle/>
          <a:p>
            <a:fld id="{1D3FDA0B-32CF-5C48-AA88-58FE29E9B386}" type="datetime1">
              <a:rPr lang="nl-NL" smtClean="0"/>
              <a:t>29-10-2019</a:t>
            </a:fld>
            <a:endParaRPr lang="nl-NL"/>
          </a:p>
        </p:txBody>
      </p:sp>
      <p:sp>
        <p:nvSpPr>
          <p:cNvPr id="5" name="Tijdelijke aanduiding voor voettekst 4">
            <a:extLst>
              <a:ext uri="{FF2B5EF4-FFF2-40B4-BE49-F238E27FC236}">
                <a16:creationId xmlns:a16="http://schemas.microsoft.com/office/drawing/2014/main" id="{4724BB18-9BB2-8645-B2DF-34CFB2CC1337}"/>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21F7F0EC-5C46-1F44-A7BC-BA34970AB226}"/>
              </a:ext>
            </a:extLst>
          </p:cNvPr>
          <p:cNvSpPr>
            <a:spLocks noGrp="1"/>
          </p:cNvSpPr>
          <p:nvPr>
            <p:ph type="sldNum" sz="quarter" idx="12"/>
          </p:nvPr>
        </p:nvSpPr>
        <p:spPr/>
        <p:txBody>
          <a:bodyPr/>
          <a:lstStyle/>
          <a:p>
            <a:fld id="{144942B5-682F-1347-A91B-A7279EE906EF}" type="slidenum">
              <a:rPr lang="nl-NL" smtClean="0"/>
              <a:t>11</a:t>
            </a:fld>
            <a:endParaRPr lang="nl-NL"/>
          </a:p>
        </p:txBody>
      </p:sp>
    </p:spTree>
    <p:extLst>
      <p:ext uri="{BB962C8B-B14F-4D97-AF65-F5344CB8AC3E}">
        <p14:creationId xmlns:p14="http://schemas.microsoft.com/office/powerpoint/2010/main" val="13351026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5162C49-65D5-E44C-85B7-B1FDB11F007A}"/>
              </a:ext>
            </a:extLst>
          </p:cNvPr>
          <p:cNvSpPr>
            <a:spLocks noGrp="1"/>
          </p:cNvSpPr>
          <p:nvPr>
            <p:ph type="title"/>
          </p:nvPr>
        </p:nvSpPr>
        <p:spPr/>
        <p:txBody>
          <a:bodyPr/>
          <a:lstStyle/>
          <a:p>
            <a:endParaRPr lang="nl-NL"/>
          </a:p>
        </p:txBody>
      </p:sp>
      <p:sp>
        <p:nvSpPr>
          <p:cNvPr id="3" name="Tijdelijke aanduiding voor inhoud 2">
            <a:extLst>
              <a:ext uri="{FF2B5EF4-FFF2-40B4-BE49-F238E27FC236}">
                <a16:creationId xmlns:a16="http://schemas.microsoft.com/office/drawing/2014/main" id="{DB0261CB-66E1-394B-8432-FC9636A78477}"/>
              </a:ext>
            </a:extLst>
          </p:cNvPr>
          <p:cNvSpPr>
            <a:spLocks noGrp="1"/>
          </p:cNvSpPr>
          <p:nvPr>
            <p:ph idx="1"/>
          </p:nvPr>
        </p:nvSpPr>
        <p:spPr/>
        <p:txBody>
          <a:bodyPr>
            <a:normAutofit fontScale="92500" lnSpcReduction="10000"/>
          </a:bodyPr>
          <a:lstStyle/>
          <a:p>
            <a:pPr marL="0" indent="0">
              <a:buNone/>
            </a:pPr>
            <a:r>
              <a:rPr lang="nl-NL" dirty="0"/>
              <a:t>Aanbevelingen van RKC zijn vooral gericht op de rol van de Raad. </a:t>
            </a:r>
          </a:p>
          <a:p>
            <a:pPr marL="0" indent="0">
              <a:buNone/>
            </a:pPr>
            <a:endParaRPr lang="nl-NL" dirty="0"/>
          </a:p>
          <a:p>
            <a:pPr marL="0" indent="0">
              <a:buNone/>
            </a:pPr>
            <a:r>
              <a:rPr lang="nl-NL" dirty="0"/>
              <a:t>Gemeenteraad moet haar discussie zodanig organiseren dat keuzes tijdig gemaakt en geëvalueerd kunnen worden.</a:t>
            </a:r>
          </a:p>
          <a:p>
            <a:pPr marL="0" indent="0">
              <a:buNone/>
            </a:pPr>
            <a:endParaRPr lang="nl-NL" dirty="0"/>
          </a:p>
          <a:p>
            <a:pPr marL="0" indent="0">
              <a:buNone/>
            </a:pPr>
            <a:r>
              <a:rPr lang="nl-NL" dirty="0"/>
              <a:t>Indien de Raad haar invloed op tijd aanwendt scheelt dat kwaliteit (en ook geld). </a:t>
            </a:r>
          </a:p>
          <a:p>
            <a:pPr marL="0" indent="0">
              <a:buNone/>
            </a:pPr>
            <a:endParaRPr lang="nl-NL" dirty="0"/>
          </a:p>
          <a:p>
            <a:pPr marL="0" indent="0">
              <a:buNone/>
            </a:pPr>
            <a:r>
              <a:rPr lang="nl-NL" dirty="0"/>
              <a:t>College moet daartoe gemeenteraad in staat stellen en ook laten zien waartoe niet is besloten. </a:t>
            </a:r>
          </a:p>
        </p:txBody>
      </p:sp>
      <p:sp>
        <p:nvSpPr>
          <p:cNvPr id="4" name="Tijdelijke aanduiding voor datum 3">
            <a:extLst>
              <a:ext uri="{FF2B5EF4-FFF2-40B4-BE49-F238E27FC236}">
                <a16:creationId xmlns:a16="http://schemas.microsoft.com/office/drawing/2014/main" id="{E892777A-A4DA-4444-B3D8-2531A575B091}"/>
              </a:ext>
            </a:extLst>
          </p:cNvPr>
          <p:cNvSpPr>
            <a:spLocks noGrp="1"/>
          </p:cNvSpPr>
          <p:nvPr>
            <p:ph type="dt" sz="half" idx="10"/>
          </p:nvPr>
        </p:nvSpPr>
        <p:spPr/>
        <p:txBody>
          <a:bodyPr/>
          <a:lstStyle/>
          <a:p>
            <a:fld id="{1D3FDA0B-32CF-5C48-AA88-58FE29E9B386}" type="datetime1">
              <a:rPr lang="nl-NL" smtClean="0"/>
              <a:t>29-10-2019</a:t>
            </a:fld>
            <a:endParaRPr lang="nl-NL"/>
          </a:p>
        </p:txBody>
      </p:sp>
      <p:sp>
        <p:nvSpPr>
          <p:cNvPr id="5" name="Tijdelijke aanduiding voor voettekst 4">
            <a:extLst>
              <a:ext uri="{FF2B5EF4-FFF2-40B4-BE49-F238E27FC236}">
                <a16:creationId xmlns:a16="http://schemas.microsoft.com/office/drawing/2014/main" id="{72AA1E68-E45E-0849-891D-87CDD0593DE8}"/>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62F9229B-999E-E542-95EF-85F0B2DB1278}"/>
              </a:ext>
            </a:extLst>
          </p:cNvPr>
          <p:cNvSpPr>
            <a:spLocks noGrp="1"/>
          </p:cNvSpPr>
          <p:nvPr>
            <p:ph type="sldNum" sz="quarter" idx="12"/>
          </p:nvPr>
        </p:nvSpPr>
        <p:spPr/>
        <p:txBody>
          <a:bodyPr/>
          <a:lstStyle/>
          <a:p>
            <a:fld id="{144942B5-682F-1347-A91B-A7279EE906EF}" type="slidenum">
              <a:rPr lang="nl-NL" smtClean="0"/>
              <a:t>12</a:t>
            </a:fld>
            <a:endParaRPr lang="nl-NL"/>
          </a:p>
        </p:txBody>
      </p:sp>
    </p:spTree>
    <p:extLst>
      <p:ext uri="{BB962C8B-B14F-4D97-AF65-F5344CB8AC3E}">
        <p14:creationId xmlns:p14="http://schemas.microsoft.com/office/powerpoint/2010/main" val="36193844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E65FBAF-8099-E14E-BAAA-F933EA28788A}"/>
              </a:ext>
            </a:extLst>
          </p:cNvPr>
          <p:cNvSpPr>
            <a:spLocks noGrp="1"/>
          </p:cNvSpPr>
          <p:nvPr>
            <p:ph type="title"/>
          </p:nvPr>
        </p:nvSpPr>
        <p:spPr/>
        <p:txBody>
          <a:bodyPr/>
          <a:lstStyle/>
          <a:p>
            <a:endParaRPr lang="nl-NL"/>
          </a:p>
        </p:txBody>
      </p:sp>
      <p:sp>
        <p:nvSpPr>
          <p:cNvPr id="3" name="Tijdelijke aanduiding voor inhoud 2">
            <a:extLst>
              <a:ext uri="{FF2B5EF4-FFF2-40B4-BE49-F238E27FC236}">
                <a16:creationId xmlns:a16="http://schemas.microsoft.com/office/drawing/2014/main" id="{CF389460-541E-2341-9F0F-33360CD0CE27}"/>
              </a:ext>
            </a:extLst>
          </p:cNvPr>
          <p:cNvSpPr>
            <a:spLocks noGrp="1"/>
          </p:cNvSpPr>
          <p:nvPr>
            <p:ph idx="1"/>
          </p:nvPr>
        </p:nvSpPr>
        <p:spPr/>
        <p:txBody>
          <a:bodyPr/>
          <a:lstStyle/>
          <a:p>
            <a:endParaRPr lang="nl-NL" dirty="0"/>
          </a:p>
          <a:p>
            <a:endParaRPr lang="nl-NL" dirty="0"/>
          </a:p>
          <a:p>
            <a:endParaRPr lang="nl-NL" dirty="0"/>
          </a:p>
          <a:p>
            <a:endParaRPr lang="nl-NL" dirty="0"/>
          </a:p>
          <a:p>
            <a:pPr marL="0" indent="0">
              <a:buNone/>
            </a:pPr>
            <a:r>
              <a:rPr lang="nl-NL" sz="7200" dirty="0"/>
              <a:t>			Vragen</a:t>
            </a:r>
          </a:p>
        </p:txBody>
      </p:sp>
      <p:sp>
        <p:nvSpPr>
          <p:cNvPr id="4" name="Tijdelijke aanduiding voor datum 3">
            <a:extLst>
              <a:ext uri="{FF2B5EF4-FFF2-40B4-BE49-F238E27FC236}">
                <a16:creationId xmlns:a16="http://schemas.microsoft.com/office/drawing/2014/main" id="{600481DF-FD10-3C48-B00F-ABF380AB9F53}"/>
              </a:ext>
            </a:extLst>
          </p:cNvPr>
          <p:cNvSpPr>
            <a:spLocks noGrp="1"/>
          </p:cNvSpPr>
          <p:nvPr>
            <p:ph type="dt" sz="half" idx="10"/>
          </p:nvPr>
        </p:nvSpPr>
        <p:spPr/>
        <p:txBody>
          <a:bodyPr/>
          <a:lstStyle/>
          <a:p>
            <a:fld id="{1D3FDA0B-32CF-5C48-AA88-58FE29E9B386}" type="datetime1">
              <a:rPr lang="nl-NL" smtClean="0"/>
              <a:t>29-10-2019</a:t>
            </a:fld>
            <a:endParaRPr lang="nl-NL"/>
          </a:p>
        </p:txBody>
      </p:sp>
      <p:sp>
        <p:nvSpPr>
          <p:cNvPr id="5" name="Tijdelijke aanduiding voor voettekst 4">
            <a:extLst>
              <a:ext uri="{FF2B5EF4-FFF2-40B4-BE49-F238E27FC236}">
                <a16:creationId xmlns:a16="http://schemas.microsoft.com/office/drawing/2014/main" id="{E76FD8A8-480E-B14E-8A1B-D0015F46C868}"/>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F598982D-1C63-0147-8BFF-268B2FAEBACF}"/>
              </a:ext>
            </a:extLst>
          </p:cNvPr>
          <p:cNvSpPr>
            <a:spLocks noGrp="1"/>
          </p:cNvSpPr>
          <p:nvPr>
            <p:ph type="sldNum" sz="quarter" idx="12"/>
          </p:nvPr>
        </p:nvSpPr>
        <p:spPr/>
        <p:txBody>
          <a:bodyPr/>
          <a:lstStyle/>
          <a:p>
            <a:fld id="{144942B5-682F-1347-A91B-A7279EE906EF}" type="slidenum">
              <a:rPr lang="nl-NL" smtClean="0"/>
              <a:t>13</a:t>
            </a:fld>
            <a:endParaRPr lang="nl-NL"/>
          </a:p>
        </p:txBody>
      </p:sp>
    </p:spTree>
    <p:extLst>
      <p:ext uri="{BB962C8B-B14F-4D97-AF65-F5344CB8AC3E}">
        <p14:creationId xmlns:p14="http://schemas.microsoft.com/office/powerpoint/2010/main" val="16037936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652374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44F2351-7D03-524D-A2B6-8EC30590A619}"/>
              </a:ext>
            </a:extLst>
          </p:cNvPr>
          <p:cNvSpPr>
            <a:spLocks noGrp="1"/>
          </p:cNvSpPr>
          <p:nvPr>
            <p:ph type="title"/>
          </p:nvPr>
        </p:nvSpPr>
        <p:spPr/>
        <p:txBody>
          <a:bodyPr/>
          <a:lstStyle/>
          <a:p>
            <a:endParaRPr lang="nl-NL" dirty="0"/>
          </a:p>
        </p:txBody>
      </p:sp>
      <p:sp>
        <p:nvSpPr>
          <p:cNvPr id="3" name="Tijdelijke aanduiding voor inhoud 2">
            <a:extLst>
              <a:ext uri="{FF2B5EF4-FFF2-40B4-BE49-F238E27FC236}">
                <a16:creationId xmlns:a16="http://schemas.microsoft.com/office/drawing/2014/main" id="{C8FE0863-C041-7D45-AA61-4F5002C9DDBF}"/>
              </a:ext>
            </a:extLst>
          </p:cNvPr>
          <p:cNvSpPr>
            <a:spLocks noGrp="1"/>
          </p:cNvSpPr>
          <p:nvPr>
            <p:ph idx="1"/>
          </p:nvPr>
        </p:nvSpPr>
        <p:spPr/>
        <p:txBody>
          <a:bodyPr/>
          <a:lstStyle/>
          <a:p>
            <a:endParaRPr lang="nl-NL" dirty="0"/>
          </a:p>
          <a:p>
            <a:endParaRPr lang="nl-NL" dirty="0"/>
          </a:p>
          <a:p>
            <a:endParaRPr lang="nl-NL" dirty="0"/>
          </a:p>
          <a:p>
            <a:pPr marL="0" indent="0">
              <a:buNone/>
            </a:pPr>
            <a:r>
              <a:rPr lang="nl-NL" sz="4800" dirty="0"/>
              <a:t>        Haalbaar,……… MAAR</a:t>
            </a:r>
          </a:p>
          <a:p>
            <a:endParaRPr lang="nl-NL" dirty="0"/>
          </a:p>
          <a:p>
            <a:endParaRPr lang="nl-NL" dirty="0"/>
          </a:p>
        </p:txBody>
      </p:sp>
      <p:sp>
        <p:nvSpPr>
          <p:cNvPr id="4" name="Tijdelijke aanduiding voor datum 3">
            <a:extLst>
              <a:ext uri="{FF2B5EF4-FFF2-40B4-BE49-F238E27FC236}">
                <a16:creationId xmlns:a16="http://schemas.microsoft.com/office/drawing/2014/main" id="{D8D90C8D-29A7-2A41-A448-3077BD360E6A}"/>
              </a:ext>
            </a:extLst>
          </p:cNvPr>
          <p:cNvSpPr>
            <a:spLocks noGrp="1"/>
          </p:cNvSpPr>
          <p:nvPr>
            <p:ph type="dt" sz="half" idx="10"/>
          </p:nvPr>
        </p:nvSpPr>
        <p:spPr/>
        <p:txBody>
          <a:bodyPr/>
          <a:lstStyle/>
          <a:p>
            <a:fld id="{1D3FDA0B-32CF-5C48-AA88-58FE29E9B386}" type="datetime1">
              <a:rPr lang="nl-NL" smtClean="0"/>
              <a:t>29-10-2019</a:t>
            </a:fld>
            <a:endParaRPr lang="nl-NL"/>
          </a:p>
        </p:txBody>
      </p:sp>
      <p:sp>
        <p:nvSpPr>
          <p:cNvPr id="5" name="Tijdelijke aanduiding voor voettekst 4">
            <a:extLst>
              <a:ext uri="{FF2B5EF4-FFF2-40B4-BE49-F238E27FC236}">
                <a16:creationId xmlns:a16="http://schemas.microsoft.com/office/drawing/2014/main" id="{17C25798-67B0-3D4E-9B17-A1E2BDB4D56E}"/>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0C4BD780-9246-424B-8033-6F34257B9A07}"/>
              </a:ext>
            </a:extLst>
          </p:cNvPr>
          <p:cNvSpPr>
            <a:spLocks noGrp="1"/>
          </p:cNvSpPr>
          <p:nvPr>
            <p:ph type="sldNum" sz="quarter" idx="12"/>
          </p:nvPr>
        </p:nvSpPr>
        <p:spPr/>
        <p:txBody>
          <a:bodyPr/>
          <a:lstStyle/>
          <a:p>
            <a:fld id="{144942B5-682F-1347-A91B-A7279EE906EF}" type="slidenum">
              <a:rPr lang="nl-NL" smtClean="0"/>
              <a:t>2</a:t>
            </a:fld>
            <a:endParaRPr lang="nl-NL"/>
          </a:p>
        </p:txBody>
      </p:sp>
      <p:pic>
        <p:nvPicPr>
          <p:cNvPr id="7" name="Afbeelding 6">
            <a:extLst>
              <a:ext uri="{FF2B5EF4-FFF2-40B4-BE49-F238E27FC236}">
                <a16:creationId xmlns:a16="http://schemas.microsoft.com/office/drawing/2014/main" id="{9875F15A-BAB6-4500-9133-D4850EE57C74}"/>
              </a:ext>
            </a:extLst>
          </p:cNvPr>
          <p:cNvPicPr>
            <a:picLocks noChangeAspect="1"/>
          </p:cNvPicPr>
          <p:nvPr/>
        </p:nvPicPr>
        <p:blipFill>
          <a:blip r:embed="rId2"/>
          <a:stretch>
            <a:fillRect/>
          </a:stretch>
        </p:blipFill>
        <p:spPr>
          <a:xfrm>
            <a:off x="7486650" y="4415405"/>
            <a:ext cx="1919514" cy="1919514"/>
          </a:xfrm>
          <a:prstGeom prst="rect">
            <a:avLst/>
          </a:prstGeom>
        </p:spPr>
      </p:pic>
      <p:pic>
        <p:nvPicPr>
          <p:cNvPr id="9" name="Afbeelding 8" descr="Afbeelding met tekening, teken&#10;&#10;Automatisch gegenereerde beschrijving">
            <a:extLst>
              <a:ext uri="{FF2B5EF4-FFF2-40B4-BE49-F238E27FC236}">
                <a16:creationId xmlns:a16="http://schemas.microsoft.com/office/drawing/2014/main" id="{1981B54B-BC74-4804-8F9E-46B118B4A819}"/>
              </a:ext>
            </a:extLst>
          </p:cNvPr>
          <p:cNvPicPr>
            <a:picLocks noChangeAspect="1"/>
          </p:cNvPicPr>
          <p:nvPr/>
        </p:nvPicPr>
        <p:blipFill>
          <a:blip r:embed="rId3"/>
          <a:stretch>
            <a:fillRect/>
          </a:stretch>
        </p:blipFill>
        <p:spPr>
          <a:xfrm>
            <a:off x="7651030" y="4484914"/>
            <a:ext cx="1492970" cy="1457810"/>
          </a:xfrm>
          <a:prstGeom prst="rect">
            <a:avLst/>
          </a:prstGeom>
        </p:spPr>
      </p:pic>
    </p:spTree>
    <p:extLst>
      <p:ext uri="{BB962C8B-B14F-4D97-AF65-F5344CB8AC3E}">
        <p14:creationId xmlns:p14="http://schemas.microsoft.com/office/powerpoint/2010/main" val="22883159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CD83878-704F-E942-83D6-2FF0CFD28493}"/>
              </a:ext>
            </a:extLst>
          </p:cNvPr>
          <p:cNvSpPr>
            <a:spLocks noGrp="1"/>
          </p:cNvSpPr>
          <p:nvPr>
            <p:ph type="title"/>
          </p:nvPr>
        </p:nvSpPr>
        <p:spPr/>
        <p:txBody>
          <a:bodyPr>
            <a:normAutofit/>
          </a:bodyPr>
          <a:lstStyle/>
          <a:p>
            <a:r>
              <a:rPr lang="nl-NL" dirty="0"/>
              <a:t>Onderzoek woningopgave</a:t>
            </a:r>
          </a:p>
        </p:txBody>
      </p:sp>
      <p:sp>
        <p:nvSpPr>
          <p:cNvPr id="3" name="Tijdelijke aanduiding voor inhoud 2">
            <a:extLst>
              <a:ext uri="{FF2B5EF4-FFF2-40B4-BE49-F238E27FC236}">
                <a16:creationId xmlns:a16="http://schemas.microsoft.com/office/drawing/2014/main" id="{5F887411-7BE2-5249-ADC1-1D229008ABA2}"/>
              </a:ext>
            </a:extLst>
          </p:cNvPr>
          <p:cNvSpPr>
            <a:spLocks noGrp="1"/>
          </p:cNvSpPr>
          <p:nvPr>
            <p:ph idx="1"/>
          </p:nvPr>
        </p:nvSpPr>
        <p:spPr/>
        <p:txBody>
          <a:bodyPr/>
          <a:lstStyle/>
          <a:p>
            <a:pPr marL="0" indent="0">
              <a:buNone/>
            </a:pPr>
            <a:endParaRPr lang="nl-NL" dirty="0"/>
          </a:p>
          <a:p>
            <a:pPr marL="0" indent="0">
              <a:buNone/>
            </a:pPr>
            <a:r>
              <a:rPr lang="nl-NL" dirty="0"/>
              <a:t>Vraag was of de woningopgave haalbaar is in Leiden en Leiderdorp. </a:t>
            </a:r>
          </a:p>
          <a:p>
            <a:pPr marL="0" indent="0">
              <a:buNone/>
            </a:pPr>
            <a:endParaRPr lang="nl-NL" dirty="0"/>
          </a:p>
          <a:p>
            <a:pPr marL="0" indent="0">
              <a:buNone/>
            </a:pPr>
            <a:r>
              <a:rPr lang="nl-NL" dirty="0"/>
              <a:t>De opgave in Leiden is enorm en op het eerste gezicht onhaalbaar. </a:t>
            </a:r>
          </a:p>
          <a:p>
            <a:pPr marL="0" indent="0">
              <a:buNone/>
            </a:pPr>
            <a:endParaRPr lang="nl-NL" dirty="0"/>
          </a:p>
          <a:p>
            <a:pPr marL="0" indent="0">
              <a:buNone/>
            </a:pPr>
            <a:r>
              <a:rPr lang="nl-NL" dirty="0"/>
              <a:t>De RKC was en is heel kritisch op de mogelijkheid of en in hoeverre de opgave haalbaar is. </a:t>
            </a:r>
          </a:p>
          <a:p>
            <a:pPr marL="0" indent="0">
              <a:buNone/>
            </a:pPr>
            <a:endParaRPr lang="nl-NL" dirty="0"/>
          </a:p>
          <a:p>
            <a:pPr marL="0" indent="0">
              <a:buNone/>
            </a:pPr>
            <a:endParaRPr lang="nl-NL" dirty="0"/>
          </a:p>
          <a:p>
            <a:pPr marL="0" indent="0">
              <a:buNone/>
            </a:pPr>
            <a:endParaRPr lang="nl-NL" dirty="0"/>
          </a:p>
          <a:p>
            <a:pPr marL="0" indent="0">
              <a:buNone/>
            </a:pPr>
            <a:endParaRPr lang="nl-NL" dirty="0"/>
          </a:p>
        </p:txBody>
      </p:sp>
      <p:sp>
        <p:nvSpPr>
          <p:cNvPr id="4" name="Tijdelijke aanduiding voor voettekst 3">
            <a:extLst>
              <a:ext uri="{FF2B5EF4-FFF2-40B4-BE49-F238E27FC236}">
                <a16:creationId xmlns:a16="http://schemas.microsoft.com/office/drawing/2014/main" id="{6294D67F-8DAE-3F40-995F-5C7107235926}"/>
              </a:ext>
            </a:extLst>
          </p:cNvPr>
          <p:cNvSpPr>
            <a:spLocks noGrp="1"/>
          </p:cNvSpPr>
          <p:nvPr>
            <p:ph type="ftr" sz="quarter" idx="11"/>
          </p:nvPr>
        </p:nvSpPr>
        <p:spPr/>
        <p:txBody>
          <a:bodyPr/>
          <a:lstStyle/>
          <a:p>
            <a:r>
              <a:rPr lang="nl-NL" dirty="0"/>
              <a:t>Presentatie Rekenkamer</a:t>
            </a:r>
          </a:p>
        </p:txBody>
      </p:sp>
      <p:sp>
        <p:nvSpPr>
          <p:cNvPr id="5" name="Tijdelijke aanduiding voor dianummer 4">
            <a:extLst>
              <a:ext uri="{FF2B5EF4-FFF2-40B4-BE49-F238E27FC236}">
                <a16:creationId xmlns:a16="http://schemas.microsoft.com/office/drawing/2014/main" id="{32B9E595-911D-BE44-AE06-D2CF562B704C}"/>
              </a:ext>
            </a:extLst>
          </p:cNvPr>
          <p:cNvSpPr>
            <a:spLocks noGrp="1"/>
          </p:cNvSpPr>
          <p:nvPr>
            <p:ph type="sldNum" sz="quarter" idx="12"/>
          </p:nvPr>
        </p:nvSpPr>
        <p:spPr/>
        <p:txBody>
          <a:bodyPr/>
          <a:lstStyle/>
          <a:p>
            <a:fld id="{144942B5-682F-1347-A91B-A7279EE906EF}" type="slidenum">
              <a:rPr lang="nl-NL" smtClean="0"/>
              <a:t>3</a:t>
            </a:fld>
            <a:endParaRPr lang="nl-NL"/>
          </a:p>
        </p:txBody>
      </p:sp>
      <p:sp>
        <p:nvSpPr>
          <p:cNvPr id="6" name="Tijdelijke aanduiding voor datum 5">
            <a:extLst>
              <a:ext uri="{FF2B5EF4-FFF2-40B4-BE49-F238E27FC236}">
                <a16:creationId xmlns:a16="http://schemas.microsoft.com/office/drawing/2014/main" id="{1368F244-3478-204A-BAC2-9A6528A4DE5C}"/>
              </a:ext>
            </a:extLst>
          </p:cNvPr>
          <p:cNvSpPr>
            <a:spLocks noGrp="1"/>
          </p:cNvSpPr>
          <p:nvPr>
            <p:ph type="dt" sz="half" idx="10"/>
          </p:nvPr>
        </p:nvSpPr>
        <p:spPr/>
        <p:txBody>
          <a:bodyPr/>
          <a:lstStyle/>
          <a:p>
            <a:fld id="{3F5F10A2-336B-6047-BBAB-5DD8E3C0F1F5}" type="datetime1">
              <a:rPr lang="nl-NL" smtClean="0"/>
              <a:t>29-10-2019</a:t>
            </a:fld>
            <a:endParaRPr lang="nl-NL"/>
          </a:p>
        </p:txBody>
      </p:sp>
    </p:spTree>
    <p:extLst>
      <p:ext uri="{BB962C8B-B14F-4D97-AF65-F5344CB8AC3E}">
        <p14:creationId xmlns:p14="http://schemas.microsoft.com/office/powerpoint/2010/main" val="32406699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C120ABD-C1A5-604C-8320-3326527FB0DC}"/>
              </a:ext>
            </a:extLst>
          </p:cNvPr>
          <p:cNvSpPr>
            <a:spLocks noGrp="1"/>
          </p:cNvSpPr>
          <p:nvPr>
            <p:ph type="title"/>
          </p:nvPr>
        </p:nvSpPr>
        <p:spPr/>
        <p:txBody>
          <a:bodyPr/>
          <a:lstStyle/>
          <a:p>
            <a:r>
              <a:rPr lang="nl-NL" dirty="0"/>
              <a:t>Onderzoek woningopgave</a:t>
            </a:r>
          </a:p>
        </p:txBody>
      </p:sp>
      <p:sp>
        <p:nvSpPr>
          <p:cNvPr id="3" name="Tijdelijke aanduiding voor inhoud 2">
            <a:extLst>
              <a:ext uri="{FF2B5EF4-FFF2-40B4-BE49-F238E27FC236}">
                <a16:creationId xmlns:a16="http://schemas.microsoft.com/office/drawing/2014/main" id="{B3646EF5-00BF-FD4D-910B-A4E1C42520FE}"/>
              </a:ext>
            </a:extLst>
          </p:cNvPr>
          <p:cNvSpPr>
            <a:spLocks noGrp="1"/>
          </p:cNvSpPr>
          <p:nvPr>
            <p:ph idx="1"/>
          </p:nvPr>
        </p:nvSpPr>
        <p:spPr/>
        <p:txBody>
          <a:bodyPr/>
          <a:lstStyle/>
          <a:p>
            <a:r>
              <a:rPr lang="nl-NL" dirty="0"/>
              <a:t>De RKC constateerde dat de gemeenteraad van Leiden worstelde met het vraagstuk</a:t>
            </a:r>
          </a:p>
          <a:p>
            <a:endParaRPr lang="nl-NL" dirty="0"/>
          </a:p>
          <a:p>
            <a:r>
              <a:rPr lang="nl-NL" dirty="0"/>
              <a:t>Niet alleen met het aantal woningen, maar meer nog met de discussie per project. </a:t>
            </a:r>
          </a:p>
          <a:p>
            <a:endParaRPr lang="nl-NL" dirty="0"/>
          </a:p>
          <a:p>
            <a:r>
              <a:rPr lang="nl-NL" dirty="0"/>
              <a:t>Achterliggende vraag was: hoe krijgen we grip op het proces mede in relatie tot onze politieke wensen en het participatieproces</a:t>
            </a:r>
          </a:p>
        </p:txBody>
      </p:sp>
      <p:sp>
        <p:nvSpPr>
          <p:cNvPr id="4" name="Tijdelijke aanduiding voor datum 3">
            <a:extLst>
              <a:ext uri="{FF2B5EF4-FFF2-40B4-BE49-F238E27FC236}">
                <a16:creationId xmlns:a16="http://schemas.microsoft.com/office/drawing/2014/main" id="{3C8A5CF3-18C2-2746-99DE-07001F9E94AF}"/>
              </a:ext>
            </a:extLst>
          </p:cNvPr>
          <p:cNvSpPr>
            <a:spLocks noGrp="1"/>
          </p:cNvSpPr>
          <p:nvPr>
            <p:ph type="dt" sz="half" idx="10"/>
          </p:nvPr>
        </p:nvSpPr>
        <p:spPr/>
        <p:txBody>
          <a:bodyPr/>
          <a:lstStyle/>
          <a:p>
            <a:fld id="{1D3FDA0B-32CF-5C48-AA88-58FE29E9B386}" type="datetime1">
              <a:rPr lang="nl-NL" smtClean="0"/>
              <a:t>29-10-2019</a:t>
            </a:fld>
            <a:endParaRPr lang="nl-NL"/>
          </a:p>
        </p:txBody>
      </p:sp>
      <p:sp>
        <p:nvSpPr>
          <p:cNvPr id="5" name="Tijdelijke aanduiding voor voettekst 4">
            <a:extLst>
              <a:ext uri="{FF2B5EF4-FFF2-40B4-BE49-F238E27FC236}">
                <a16:creationId xmlns:a16="http://schemas.microsoft.com/office/drawing/2014/main" id="{0057304E-F8A0-1C46-AC1A-0CE220546B58}"/>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E44B8B29-D9FB-8F47-B390-B4448705EB39}"/>
              </a:ext>
            </a:extLst>
          </p:cNvPr>
          <p:cNvSpPr>
            <a:spLocks noGrp="1"/>
          </p:cNvSpPr>
          <p:nvPr>
            <p:ph type="sldNum" sz="quarter" idx="12"/>
          </p:nvPr>
        </p:nvSpPr>
        <p:spPr/>
        <p:txBody>
          <a:bodyPr/>
          <a:lstStyle/>
          <a:p>
            <a:fld id="{144942B5-682F-1347-A91B-A7279EE906EF}" type="slidenum">
              <a:rPr lang="nl-NL" smtClean="0"/>
              <a:t>4</a:t>
            </a:fld>
            <a:endParaRPr lang="nl-NL"/>
          </a:p>
        </p:txBody>
      </p:sp>
    </p:spTree>
    <p:extLst>
      <p:ext uri="{BB962C8B-B14F-4D97-AF65-F5344CB8AC3E}">
        <p14:creationId xmlns:p14="http://schemas.microsoft.com/office/powerpoint/2010/main" val="15691493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CD83878-704F-E942-83D6-2FF0CFD28493}"/>
              </a:ext>
            </a:extLst>
          </p:cNvPr>
          <p:cNvSpPr>
            <a:spLocks noGrp="1"/>
          </p:cNvSpPr>
          <p:nvPr>
            <p:ph type="title"/>
          </p:nvPr>
        </p:nvSpPr>
        <p:spPr/>
        <p:txBody>
          <a:bodyPr>
            <a:normAutofit/>
          </a:bodyPr>
          <a:lstStyle/>
          <a:p>
            <a:r>
              <a:rPr lang="nl-NL" dirty="0"/>
              <a:t>Proces van onderzoek</a:t>
            </a:r>
          </a:p>
        </p:txBody>
      </p:sp>
      <p:sp>
        <p:nvSpPr>
          <p:cNvPr id="3" name="Tijdelijke aanduiding voor inhoud 2">
            <a:extLst>
              <a:ext uri="{FF2B5EF4-FFF2-40B4-BE49-F238E27FC236}">
                <a16:creationId xmlns:a16="http://schemas.microsoft.com/office/drawing/2014/main" id="{5F887411-7BE2-5249-ADC1-1D229008ABA2}"/>
              </a:ext>
            </a:extLst>
          </p:cNvPr>
          <p:cNvSpPr>
            <a:spLocks noGrp="1"/>
          </p:cNvSpPr>
          <p:nvPr>
            <p:ph idx="1"/>
          </p:nvPr>
        </p:nvSpPr>
        <p:spPr/>
        <p:txBody>
          <a:bodyPr/>
          <a:lstStyle/>
          <a:p>
            <a:pPr marL="0" indent="0">
              <a:buNone/>
            </a:pPr>
            <a:endParaRPr lang="nl-NL" dirty="0"/>
          </a:p>
          <a:p>
            <a:pPr marL="0" indent="0">
              <a:buNone/>
            </a:pPr>
            <a:r>
              <a:rPr lang="nl-NL" dirty="0"/>
              <a:t>Opdracht Bureau Hiemstra om het te onderzoeken. </a:t>
            </a:r>
          </a:p>
          <a:p>
            <a:pPr marL="0" indent="0">
              <a:buNone/>
            </a:pPr>
            <a:endParaRPr lang="nl-NL" dirty="0"/>
          </a:p>
          <a:p>
            <a:pPr marL="0" indent="0">
              <a:buNone/>
            </a:pPr>
            <a:r>
              <a:rPr lang="nl-NL" dirty="0"/>
              <a:t>RKC en Bureau hebben zeer veel discussies gehad over hoe je de vraagstelling nu precies moest vertalen naar het onderzoek. </a:t>
            </a:r>
          </a:p>
          <a:p>
            <a:pPr marL="0" indent="0">
              <a:buNone/>
            </a:pPr>
            <a:endParaRPr lang="nl-NL" dirty="0"/>
          </a:p>
          <a:p>
            <a:pPr marL="0" indent="0">
              <a:buNone/>
            </a:pPr>
            <a:r>
              <a:rPr lang="nl-NL" dirty="0"/>
              <a:t>Want wat is haalbaar? </a:t>
            </a:r>
          </a:p>
          <a:p>
            <a:pPr marL="0" indent="0">
              <a:buNone/>
            </a:pPr>
            <a:endParaRPr lang="nl-NL" dirty="0"/>
          </a:p>
          <a:p>
            <a:pPr marL="0" indent="0">
              <a:buNone/>
            </a:pPr>
            <a:r>
              <a:rPr lang="nl-NL" dirty="0"/>
              <a:t>Een wolkenkrabber in Leiden maakt alles haalbaar.</a:t>
            </a:r>
          </a:p>
          <a:p>
            <a:pPr marL="0" indent="0">
              <a:buNone/>
            </a:pPr>
            <a:endParaRPr lang="nl-NL" dirty="0"/>
          </a:p>
          <a:p>
            <a:pPr marL="0" indent="0">
              <a:buNone/>
            </a:pPr>
            <a:endParaRPr lang="nl-NL" dirty="0"/>
          </a:p>
          <a:p>
            <a:pPr marL="0" indent="0">
              <a:buNone/>
            </a:pPr>
            <a:endParaRPr lang="nl-NL" dirty="0"/>
          </a:p>
          <a:p>
            <a:pPr marL="0" indent="0">
              <a:buNone/>
            </a:pPr>
            <a:endParaRPr lang="nl-NL" dirty="0"/>
          </a:p>
        </p:txBody>
      </p:sp>
      <p:sp>
        <p:nvSpPr>
          <p:cNvPr id="4" name="Tijdelijke aanduiding voor voettekst 3">
            <a:extLst>
              <a:ext uri="{FF2B5EF4-FFF2-40B4-BE49-F238E27FC236}">
                <a16:creationId xmlns:a16="http://schemas.microsoft.com/office/drawing/2014/main" id="{6294D67F-8DAE-3F40-995F-5C7107235926}"/>
              </a:ext>
            </a:extLst>
          </p:cNvPr>
          <p:cNvSpPr>
            <a:spLocks noGrp="1"/>
          </p:cNvSpPr>
          <p:nvPr>
            <p:ph type="ftr" sz="quarter" idx="11"/>
          </p:nvPr>
        </p:nvSpPr>
        <p:spPr/>
        <p:txBody>
          <a:bodyPr/>
          <a:lstStyle/>
          <a:p>
            <a:r>
              <a:rPr lang="nl-NL" dirty="0"/>
              <a:t>Presentatie Rekenkamer</a:t>
            </a:r>
          </a:p>
          <a:p>
            <a:endParaRPr lang="nl-NL" dirty="0"/>
          </a:p>
        </p:txBody>
      </p:sp>
      <p:sp>
        <p:nvSpPr>
          <p:cNvPr id="5" name="Tijdelijke aanduiding voor dianummer 4">
            <a:extLst>
              <a:ext uri="{FF2B5EF4-FFF2-40B4-BE49-F238E27FC236}">
                <a16:creationId xmlns:a16="http://schemas.microsoft.com/office/drawing/2014/main" id="{32B9E595-911D-BE44-AE06-D2CF562B704C}"/>
              </a:ext>
            </a:extLst>
          </p:cNvPr>
          <p:cNvSpPr>
            <a:spLocks noGrp="1"/>
          </p:cNvSpPr>
          <p:nvPr>
            <p:ph type="sldNum" sz="quarter" idx="12"/>
          </p:nvPr>
        </p:nvSpPr>
        <p:spPr/>
        <p:txBody>
          <a:bodyPr/>
          <a:lstStyle/>
          <a:p>
            <a:fld id="{144942B5-682F-1347-A91B-A7279EE906EF}" type="slidenum">
              <a:rPr lang="nl-NL" smtClean="0"/>
              <a:t>5</a:t>
            </a:fld>
            <a:endParaRPr lang="nl-NL"/>
          </a:p>
        </p:txBody>
      </p:sp>
      <p:sp>
        <p:nvSpPr>
          <p:cNvPr id="6" name="Tijdelijke aanduiding voor datum 5">
            <a:extLst>
              <a:ext uri="{FF2B5EF4-FFF2-40B4-BE49-F238E27FC236}">
                <a16:creationId xmlns:a16="http://schemas.microsoft.com/office/drawing/2014/main" id="{1368F244-3478-204A-BAC2-9A6528A4DE5C}"/>
              </a:ext>
            </a:extLst>
          </p:cNvPr>
          <p:cNvSpPr>
            <a:spLocks noGrp="1"/>
          </p:cNvSpPr>
          <p:nvPr>
            <p:ph type="dt" sz="half" idx="10"/>
          </p:nvPr>
        </p:nvSpPr>
        <p:spPr/>
        <p:txBody>
          <a:bodyPr/>
          <a:lstStyle/>
          <a:p>
            <a:fld id="{3F5F10A2-336B-6047-BBAB-5DD8E3C0F1F5}" type="datetime1">
              <a:rPr lang="nl-NL" smtClean="0"/>
              <a:t>29-10-2019</a:t>
            </a:fld>
            <a:endParaRPr lang="nl-NL"/>
          </a:p>
        </p:txBody>
      </p:sp>
    </p:spTree>
    <p:extLst>
      <p:ext uri="{BB962C8B-B14F-4D97-AF65-F5344CB8AC3E}">
        <p14:creationId xmlns:p14="http://schemas.microsoft.com/office/powerpoint/2010/main" val="38295632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E60AA93-A17F-1F4F-8F09-9DD06152A320}"/>
              </a:ext>
            </a:extLst>
          </p:cNvPr>
          <p:cNvSpPr>
            <a:spLocks noGrp="1"/>
          </p:cNvSpPr>
          <p:nvPr>
            <p:ph type="title"/>
          </p:nvPr>
        </p:nvSpPr>
        <p:spPr/>
        <p:txBody>
          <a:bodyPr/>
          <a:lstStyle/>
          <a:p>
            <a:r>
              <a:rPr lang="nl-NL" dirty="0"/>
              <a:t>Onderzoek naar verleden</a:t>
            </a:r>
          </a:p>
        </p:txBody>
      </p:sp>
      <p:sp>
        <p:nvSpPr>
          <p:cNvPr id="3" name="Tijdelijke aanduiding voor inhoud 2">
            <a:extLst>
              <a:ext uri="{FF2B5EF4-FFF2-40B4-BE49-F238E27FC236}">
                <a16:creationId xmlns:a16="http://schemas.microsoft.com/office/drawing/2014/main" id="{ACE0C024-D014-E748-848C-0B6EEF853629}"/>
              </a:ext>
            </a:extLst>
          </p:cNvPr>
          <p:cNvSpPr>
            <a:spLocks noGrp="1"/>
          </p:cNvSpPr>
          <p:nvPr>
            <p:ph idx="1"/>
          </p:nvPr>
        </p:nvSpPr>
        <p:spPr/>
        <p:txBody>
          <a:bodyPr/>
          <a:lstStyle/>
          <a:p>
            <a:r>
              <a:rPr lang="nl-NL" dirty="0"/>
              <a:t>Onderzoek naar verleden leerde ons wel hoe het proces verliep.</a:t>
            </a:r>
          </a:p>
          <a:p>
            <a:endParaRPr lang="nl-NL" dirty="0"/>
          </a:p>
          <a:p>
            <a:r>
              <a:rPr lang="nl-NL" dirty="0"/>
              <a:t>Onderzoek naar verleden leerde ons te weinig over de dilemma’s voor de toekomstige periode. </a:t>
            </a:r>
            <a:br>
              <a:rPr lang="nl-NL" dirty="0"/>
            </a:br>
            <a:r>
              <a:rPr lang="nl-NL" dirty="0"/>
              <a:t>Context totaal anders: grotere behoefte, crisis voorbij, gebrek aannemers, andere markt. </a:t>
            </a:r>
          </a:p>
          <a:p>
            <a:endParaRPr lang="nl-NL" dirty="0"/>
          </a:p>
          <a:p>
            <a:r>
              <a:rPr lang="nl-NL" dirty="0"/>
              <a:t>De RKC realiseert zich dat de toekomstige woningopgave zeer groot is en daarom vraagt om veel ingrijpender keuzen dan in het verleden. </a:t>
            </a:r>
          </a:p>
          <a:p>
            <a:endParaRPr lang="nl-NL" dirty="0"/>
          </a:p>
        </p:txBody>
      </p:sp>
      <p:sp>
        <p:nvSpPr>
          <p:cNvPr id="4" name="Tijdelijke aanduiding voor datum 3">
            <a:extLst>
              <a:ext uri="{FF2B5EF4-FFF2-40B4-BE49-F238E27FC236}">
                <a16:creationId xmlns:a16="http://schemas.microsoft.com/office/drawing/2014/main" id="{74659BF7-84EA-E84A-9B22-83838827A474}"/>
              </a:ext>
            </a:extLst>
          </p:cNvPr>
          <p:cNvSpPr>
            <a:spLocks noGrp="1"/>
          </p:cNvSpPr>
          <p:nvPr>
            <p:ph type="dt" sz="half" idx="10"/>
          </p:nvPr>
        </p:nvSpPr>
        <p:spPr/>
        <p:txBody>
          <a:bodyPr/>
          <a:lstStyle/>
          <a:p>
            <a:fld id="{1D3FDA0B-32CF-5C48-AA88-58FE29E9B386}" type="datetime1">
              <a:rPr lang="nl-NL" smtClean="0"/>
              <a:t>29-10-2019</a:t>
            </a:fld>
            <a:endParaRPr lang="nl-NL"/>
          </a:p>
        </p:txBody>
      </p:sp>
      <p:sp>
        <p:nvSpPr>
          <p:cNvPr id="5" name="Tijdelijke aanduiding voor voettekst 4">
            <a:extLst>
              <a:ext uri="{FF2B5EF4-FFF2-40B4-BE49-F238E27FC236}">
                <a16:creationId xmlns:a16="http://schemas.microsoft.com/office/drawing/2014/main" id="{5F4B1C1B-7CFB-5D4C-A3C9-5839460DFA1B}"/>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92764AF8-4722-AE48-91B9-36CBBA90C171}"/>
              </a:ext>
            </a:extLst>
          </p:cNvPr>
          <p:cNvSpPr>
            <a:spLocks noGrp="1"/>
          </p:cNvSpPr>
          <p:nvPr>
            <p:ph type="sldNum" sz="quarter" idx="12"/>
          </p:nvPr>
        </p:nvSpPr>
        <p:spPr/>
        <p:txBody>
          <a:bodyPr/>
          <a:lstStyle/>
          <a:p>
            <a:fld id="{144942B5-682F-1347-A91B-A7279EE906EF}" type="slidenum">
              <a:rPr lang="nl-NL" smtClean="0"/>
              <a:t>6</a:t>
            </a:fld>
            <a:endParaRPr lang="nl-NL"/>
          </a:p>
        </p:txBody>
      </p:sp>
    </p:spTree>
    <p:extLst>
      <p:ext uri="{BB962C8B-B14F-4D97-AF65-F5344CB8AC3E}">
        <p14:creationId xmlns:p14="http://schemas.microsoft.com/office/powerpoint/2010/main" val="7048069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2D97CD-A362-E645-A19E-81B4923BD368}"/>
              </a:ext>
            </a:extLst>
          </p:cNvPr>
          <p:cNvSpPr>
            <a:spLocks noGrp="1"/>
          </p:cNvSpPr>
          <p:nvPr>
            <p:ph type="title"/>
          </p:nvPr>
        </p:nvSpPr>
        <p:spPr/>
        <p:txBody>
          <a:bodyPr/>
          <a:lstStyle/>
          <a:p>
            <a:r>
              <a:rPr lang="nl-NL" dirty="0"/>
              <a:t>Tussenconclusie</a:t>
            </a:r>
          </a:p>
        </p:txBody>
      </p:sp>
      <p:sp>
        <p:nvSpPr>
          <p:cNvPr id="3" name="Tijdelijke aanduiding voor inhoud 2">
            <a:extLst>
              <a:ext uri="{FF2B5EF4-FFF2-40B4-BE49-F238E27FC236}">
                <a16:creationId xmlns:a16="http://schemas.microsoft.com/office/drawing/2014/main" id="{79B18E3A-B413-AD49-AC09-48BF17C7752F}"/>
              </a:ext>
            </a:extLst>
          </p:cNvPr>
          <p:cNvSpPr>
            <a:spLocks noGrp="1"/>
          </p:cNvSpPr>
          <p:nvPr>
            <p:ph idx="1"/>
          </p:nvPr>
        </p:nvSpPr>
        <p:spPr/>
        <p:txBody>
          <a:bodyPr>
            <a:normAutofit lnSpcReduction="10000"/>
          </a:bodyPr>
          <a:lstStyle/>
          <a:p>
            <a:r>
              <a:rPr lang="nl-NL" dirty="0"/>
              <a:t>Uw politieke keuzen over de aantallen waren voor ons een gegeven. </a:t>
            </a:r>
          </a:p>
          <a:p>
            <a:endParaRPr lang="nl-NL" dirty="0"/>
          </a:p>
          <a:p>
            <a:r>
              <a:rPr lang="nl-NL" dirty="0"/>
              <a:t>Wellicht had de discussie over het aantal intensiever gevoerd moeten worden. Vandaar ook het belang van betrokkenheid van de Raad bij komende evaluaties.</a:t>
            </a:r>
          </a:p>
          <a:p>
            <a:endParaRPr lang="nl-NL" dirty="0"/>
          </a:p>
          <a:p>
            <a:r>
              <a:rPr lang="nl-NL" dirty="0"/>
              <a:t>De RKC heeft twijfels over de haalbaarheid van de opgave gelet op de wijze waarop politieke discussies in Leiden worden gevoerd en de rol die participatie in Leiden in het proces kan gaan spelen.</a:t>
            </a:r>
          </a:p>
          <a:p>
            <a:endParaRPr lang="nl-NL" dirty="0"/>
          </a:p>
          <a:p>
            <a:endParaRPr lang="nl-NL" dirty="0"/>
          </a:p>
          <a:p>
            <a:endParaRPr lang="nl-NL" dirty="0"/>
          </a:p>
        </p:txBody>
      </p:sp>
      <p:sp>
        <p:nvSpPr>
          <p:cNvPr id="4" name="Tijdelijke aanduiding voor datum 3">
            <a:extLst>
              <a:ext uri="{FF2B5EF4-FFF2-40B4-BE49-F238E27FC236}">
                <a16:creationId xmlns:a16="http://schemas.microsoft.com/office/drawing/2014/main" id="{9C14B29E-4803-874C-BFC9-56BE90F23F87}"/>
              </a:ext>
            </a:extLst>
          </p:cNvPr>
          <p:cNvSpPr>
            <a:spLocks noGrp="1"/>
          </p:cNvSpPr>
          <p:nvPr>
            <p:ph type="dt" sz="half" idx="10"/>
          </p:nvPr>
        </p:nvSpPr>
        <p:spPr/>
        <p:txBody>
          <a:bodyPr/>
          <a:lstStyle/>
          <a:p>
            <a:fld id="{1D3FDA0B-32CF-5C48-AA88-58FE29E9B386}" type="datetime1">
              <a:rPr lang="nl-NL" smtClean="0"/>
              <a:t>29-10-2019</a:t>
            </a:fld>
            <a:endParaRPr lang="nl-NL"/>
          </a:p>
        </p:txBody>
      </p:sp>
      <p:sp>
        <p:nvSpPr>
          <p:cNvPr id="5" name="Tijdelijke aanduiding voor voettekst 4">
            <a:extLst>
              <a:ext uri="{FF2B5EF4-FFF2-40B4-BE49-F238E27FC236}">
                <a16:creationId xmlns:a16="http://schemas.microsoft.com/office/drawing/2014/main" id="{272110D6-F817-8342-BBA2-1CBDD3224B68}"/>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F5CDC954-C7E8-9049-B320-62BD2BDA68A2}"/>
              </a:ext>
            </a:extLst>
          </p:cNvPr>
          <p:cNvSpPr>
            <a:spLocks noGrp="1"/>
          </p:cNvSpPr>
          <p:nvPr>
            <p:ph type="sldNum" sz="quarter" idx="12"/>
          </p:nvPr>
        </p:nvSpPr>
        <p:spPr/>
        <p:txBody>
          <a:bodyPr/>
          <a:lstStyle/>
          <a:p>
            <a:fld id="{144942B5-682F-1347-A91B-A7279EE906EF}" type="slidenum">
              <a:rPr lang="nl-NL" smtClean="0"/>
              <a:t>7</a:t>
            </a:fld>
            <a:endParaRPr lang="nl-NL"/>
          </a:p>
        </p:txBody>
      </p:sp>
    </p:spTree>
    <p:extLst>
      <p:ext uri="{BB962C8B-B14F-4D97-AF65-F5344CB8AC3E}">
        <p14:creationId xmlns:p14="http://schemas.microsoft.com/office/powerpoint/2010/main" val="15277231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C42B4F1-450B-F845-8AE7-318B204497C4}"/>
              </a:ext>
            </a:extLst>
          </p:cNvPr>
          <p:cNvSpPr>
            <a:spLocks noGrp="1"/>
          </p:cNvSpPr>
          <p:nvPr>
            <p:ph type="title"/>
          </p:nvPr>
        </p:nvSpPr>
        <p:spPr/>
        <p:txBody>
          <a:bodyPr/>
          <a:lstStyle/>
          <a:p>
            <a:endParaRPr lang="nl-NL" dirty="0"/>
          </a:p>
        </p:txBody>
      </p:sp>
      <p:sp>
        <p:nvSpPr>
          <p:cNvPr id="3" name="Tijdelijke aanduiding voor inhoud 2">
            <a:extLst>
              <a:ext uri="{FF2B5EF4-FFF2-40B4-BE49-F238E27FC236}">
                <a16:creationId xmlns:a16="http://schemas.microsoft.com/office/drawing/2014/main" id="{EAFCCCEA-A4CF-C646-868F-1C2696EB909B}"/>
              </a:ext>
            </a:extLst>
          </p:cNvPr>
          <p:cNvSpPr>
            <a:spLocks noGrp="1"/>
          </p:cNvSpPr>
          <p:nvPr>
            <p:ph idx="1"/>
          </p:nvPr>
        </p:nvSpPr>
        <p:spPr/>
        <p:txBody>
          <a:bodyPr/>
          <a:lstStyle/>
          <a:p>
            <a:r>
              <a:rPr lang="nl-NL" dirty="0"/>
              <a:t>De te realiseren aantallen laten zien dat we te maken hebben met een ‘crisissituatie’ die eist dat er scherpe keuzes worden gemaakt. </a:t>
            </a:r>
          </a:p>
          <a:p>
            <a:endParaRPr lang="nl-NL" dirty="0"/>
          </a:p>
          <a:p>
            <a:r>
              <a:rPr lang="nl-NL" dirty="0"/>
              <a:t>De RKC is van mening dat de haalbaarheid in principe afhankelijk is van de politieke keuzen die de gemeenteraad maakt. </a:t>
            </a:r>
          </a:p>
          <a:p>
            <a:endParaRPr lang="nl-NL" dirty="0"/>
          </a:p>
          <a:p>
            <a:r>
              <a:rPr lang="nl-NL" dirty="0"/>
              <a:t>De RKC wil niet treden in de politieke keuzen, maar heeft wel een kader voor het proces willen aanreiken. </a:t>
            </a:r>
          </a:p>
          <a:p>
            <a:endParaRPr lang="nl-NL" dirty="0"/>
          </a:p>
          <a:p>
            <a:endParaRPr lang="nl-NL" dirty="0"/>
          </a:p>
        </p:txBody>
      </p:sp>
      <p:sp>
        <p:nvSpPr>
          <p:cNvPr id="4" name="Tijdelijke aanduiding voor datum 3">
            <a:extLst>
              <a:ext uri="{FF2B5EF4-FFF2-40B4-BE49-F238E27FC236}">
                <a16:creationId xmlns:a16="http://schemas.microsoft.com/office/drawing/2014/main" id="{708BAE78-D7A1-1C44-8AE3-4A129EE106D2}"/>
              </a:ext>
            </a:extLst>
          </p:cNvPr>
          <p:cNvSpPr>
            <a:spLocks noGrp="1"/>
          </p:cNvSpPr>
          <p:nvPr>
            <p:ph type="dt" sz="half" idx="10"/>
          </p:nvPr>
        </p:nvSpPr>
        <p:spPr/>
        <p:txBody>
          <a:bodyPr/>
          <a:lstStyle/>
          <a:p>
            <a:fld id="{1D3FDA0B-32CF-5C48-AA88-58FE29E9B386}" type="datetime1">
              <a:rPr lang="nl-NL" smtClean="0"/>
              <a:t>29-10-2019</a:t>
            </a:fld>
            <a:endParaRPr lang="nl-NL"/>
          </a:p>
        </p:txBody>
      </p:sp>
      <p:sp>
        <p:nvSpPr>
          <p:cNvPr id="5" name="Tijdelijke aanduiding voor voettekst 4">
            <a:extLst>
              <a:ext uri="{FF2B5EF4-FFF2-40B4-BE49-F238E27FC236}">
                <a16:creationId xmlns:a16="http://schemas.microsoft.com/office/drawing/2014/main" id="{9531F4BC-D8AF-CB41-B0C7-20A457FC4053}"/>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1B64CE01-4A1F-C04E-9A92-64FC8BC6C4BA}"/>
              </a:ext>
            </a:extLst>
          </p:cNvPr>
          <p:cNvSpPr>
            <a:spLocks noGrp="1"/>
          </p:cNvSpPr>
          <p:nvPr>
            <p:ph type="sldNum" sz="quarter" idx="12"/>
          </p:nvPr>
        </p:nvSpPr>
        <p:spPr/>
        <p:txBody>
          <a:bodyPr/>
          <a:lstStyle/>
          <a:p>
            <a:fld id="{144942B5-682F-1347-A91B-A7279EE906EF}" type="slidenum">
              <a:rPr lang="nl-NL" smtClean="0"/>
              <a:t>8</a:t>
            </a:fld>
            <a:endParaRPr lang="nl-NL"/>
          </a:p>
        </p:txBody>
      </p:sp>
    </p:spTree>
    <p:extLst>
      <p:ext uri="{BB962C8B-B14F-4D97-AF65-F5344CB8AC3E}">
        <p14:creationId xmlns:p14="http://schemas.microsoft.com/office/powerpoint/2010/main" val="24897860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CF845D8-29DB-2443-8A3A-B85421A9AAF2}"/>
              </a:ext>
            </a:extLst>
          </p:cNvPr>
          <p:cNvSpPr>
            <a:spLocks noGrp="1"/>
          </p:cNvSpPr>
          <p:nvPr>
            <p:ph type="title"/>
          </p:nvPr>
        </p:nvSpPr>
        <p:spPr/>
        <p:txBody>
          <a:bodyPr/>
          <a:lstStyle/>
          <a:p>
            <a:endParaRPr lang="nl-NL"/>
          </a:p>
        </p:txBody>
      </p:sp>
      <p:sp>
        <p:nvSpPr>
          <p:cNvPr id="3" name="Tijdelijke aanduiding voor inhoud 2">
            <a:extLst>
              <a:ext uri="{FF2B5EF4-FFF2-40B4-BE49-F238E27FC236}">
                <a16:creationId xmlns:a16="http://schemas.microsoft.com/office/drawing/2014/main" id="{E873989D-A9F1-AB4B-99C4-764F0823DA66}"/>
              </a:ext>
            </a:extLst>
          </p:cNvPr>
          <p:cNvSpPr>
            <a:spLocks noGrp="1"/>
          </p:cNvSpPr>
          <p:nvPr>
            <p:ph idx="1"/>
          </p:nvPr>
        </p:nvSpPr>
        <p:spPr/>
        <p:txBody>
          <a:bodyPr>
            <a:normAutofit lnSpcReduction="10000"/>
          </a:bodyPr>
          <a:lstStyle/>
          <a:p>
            <a:r>
              <a:rPr lang="nl-NL" dirty="0"/>
              <a:t>De boodschap van de RKC is dat de Raad in dit moeilijke proces heel duidelijk haar uitgangspunten in een vroeg stadium moet formuleren. Zo nodig ook bestaande kaders moet aanpassen. </a:t>
            </a:r>
          </a:p>
          <a:p>
            <a:r>
              <a:rPr lang="nl-NL" dirty="0"/>
              <a:t>De Raad moet er voor waken dat men niet per project de principiële discussie aan moet gaan: dat kan leiden tot stapeling van dilemma’s. Niet alle wensen kunnen bij alle projecten worden gerealiseerd. </a:t>
            </a:r>
          </a:p>
          <a:p>
            <a:r>
              <a:rPr lang="nl-NL" dirty="0"/>
              <a:t>De keuzen moeten ‘gebiedsgericht’ zijn. </a:t>
            </a:r>
          </a:p>
          <a:p>
            <a:r>
              <a:rPr lang="nl-NL" dirty="0"/>
              <a:t>Nota van uitganspunten is een belangrijk instrument voor individuele projecten. </a:t>
            </a:r>
          </a:p>
          <a:p>
            <a:endParaRPr lang="nl-NL" dirty="0"/>
          </a:p>
        </p:txBody>
      </p:sp>
      <p:sp>
        <p:nvSpPr>
          <p:cNvPr id="4" name="Tijdelijke aanduiding voor datum 3">
            <a:extLst>
              <a:ext uri="{FF2B5EF4-FFF2-40B4-BE49-F238E27FC236}">
                <a16:creationId xmlns:a16="http://schemas.microsoft.com/office/drawing/2014/main" id="{8D15F0E2-A5C6-6849-B054-77B5D231C78F}"/>
              </a:ext>
            </a:extLst>
          </p:cNvPr>
          <p:cNvSpPr>
            <a:spLocks noGrp="1"/>
          </p:cNvSpPr>
          <p:nvPr>
            <p:ph type="dt" sz="half" idx="10"/>
          </p:nvPr>
        </p:nvSpPr>
        <p:spPr/>
        <p:txBody>
          <a:bodyPr/>
          <a:lstStyle/>
          <a:p>
            <a:fld id="{1D3FDA0B-32CF-5C48-AA88-58FE29E9B386}" type="datetime1">
              <a:rPr lang="nl-NL" smtClean="0"/>
              <a:t>29-10-2019</a:t>
            </a:fld>
            <a:endParaRPr lang="nl-NL"/>
          </a:p>
        </p:txBody>
      </p:sp>
      <p:sp>
        <p:nvSpPr>
          <p:cNvPr id="5" name="Tijdelijke aanduiding voor voettekst 4">
            <a:extLst>
              <a:ext uri="{FF2B5EF4-FFF2-40B4-BE49-F238E27FC236}">
                <a16:creationId xmlns:a16="http://schemas.microsoft.com/office/drawing/2014/main" id="{A3B8E204-6346-1C46-8F47-8D64265ACA23}"/>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E72D3762-FEEA-164E-8DE8-2FC2C1EEEB92}"/>
              </a:ext>
            </a:extLst>
          </p:cNvPr>
          <p:cNvSpPr>
            <a:spLocks noGrp="1"/>
          </p:cNvSpPr>
          <p:nvPr>
            <p:ph type="sldNum" sz="quarter" idx="12"/>
          </p:nvPr>
        </p:nvSpPr>
        <p:spPr/>
        <p:txBody>
          <a:bodyPr/>
          <a:lstStyle/>
          <a:p>
            <a:fld id="{144942B5-682F-1347-A91B-A7279EE906EF}" type="slidenum">
              <a:rPr lang="nl-NL" smtClean="0"/>
              <a:t>9</a:t>
            </a:fld>
            <a:endParaRPr lang="nl-NL"/>
          </a:p>
        </p:txBody>
      </p:sp>
    </p:spTree>
    <p:extLst>
      <p:ext uri="{BB962C8B-B14F-4D97-AF65-F5344CB8AC3E}">
        <p14:creationId xmlns:p14="http://schemas.microsoft.com/office/powerpoint/2010/main" val="2649607862"/>
      </p:ext>
    </p:extLst>
  </p:cSld>
  <p:clrMapOvr>
    <a:masterClrMapping/>
  </p:clrMapOvr>
</p:sld>
</file>

<file path=ppt/theme/theme1.xml><?xml version="1.0" encoding="utf-8"?>
<a:theme xmlns:a="http://schemas.openxmlformats.org/drawingml/2006/main" name="Kantoorthema">
  <a:themeElements>
    <a:clrScheme name="Aangepast 16">
      <a:dk1>
        <a:srgbClr val="000000"/>
      </a:dk1>
      <a:lt1>
        <a:srgbClr val="FFFFFF"/>
      </a:lt1>
      <a:dk2>
        <a:srgbClr val="44546A"/>
      </a:dk2>
      <a:lt2>
        <a:srgbClr val="E7E6E6"/>
      </a:lt2>
      <a:accent1>
        <a:srgbClr val="D52152"/>
      </a:accent1>
      <a:accent2>
        <a:srgbClr val="009FE3"/>
      </a:accent2>
      <a:accent3>
        <a:srgbClr val="706F6F"/>
      </a:accent3>
      <a:accent4>
        <a:srgbClr val="FFC000"/>
      </a:accent4>
      <a:accent5>
        <a:srgbClr val="5B9BD5"/>
      </a:accent5>
      <a:accent6>
        <a:srgbClr val="70AD47"/>
      </a:accent6>
      <a:hlink>
        <a:srgbClr val="0563C1"/>
      </a:hlink>
      <a:folHlink>
        <a:srgbClr val="954F72"/>
      </a:folHlink>
    </a:clrScheme>
    <a:fontScheme name="Kantoorthem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th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208</TotalTime>
  <Words>607</Words>
  <Application>Microsoft Office PowerPoint</Application>
  <PresentationFormat>Diavoorstelling (4:3)</PresentationFormat>
  <Paragraphs>108</Paragraphs>
  <Slides>14</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14</vt:i4>
      </vt:variant>
    </vt:vector>
  </HeadingPairs>
  <TitlesOfParts>
    <vt:vector size="18" baseType="lpstr">
      <vt:lpstr>Arial</vt:lpstr>
      <vt:lpstr>Calibri</vt:lpstr>
      <vt:lpstr>Calibri Light</vt:lpstr>
      <vt:lpstr>Kantoorthema</vt:lpstr>
      <vt:lpstr>PowerPoint-presentatie</vt:lpstr>
      <vt:lpstr>PowerPoint-presentatie</vt:lpstr>
      <vt:lpstr>Onderzoek woningopgave</vt:lpstr>
      <vt:lpstr>Onderzoek woningopgave</vt:lpstr>
      <vt:lpstr>Proces van onderzoek</vt:lpstr>
      <vt:lpstr>Onderzoek naar verleden</vt:lpstr>
      <vt:lpstr>Tussenconclusie</vt:lpstr>
      <vt:lpstr>PowerPoint-presentatie</vt:lpstr>
      <vt:lpstr>PowerPoint-presentatie</vt:lpstr>
      <vt:lpstr>9 criteria</vt:lpstr>
      <vt:lpstr>PowerPoint-presentatie</vt:lpstr>
      <vt:lpstr>PowerPoint-presentatie</vt:lpstr>
      <vt:lpstr>PowerPoint-presentatie</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Microsoft Office-gebruiker</dc:creator>
  <cp:lastModifiedBy>Helden, Nike van</cp:lastModifiedBy>
  <cp:revision>25</cp:revision>
  <dcterms:created xsi:type="dcterms:W3CDTF">2018-04-12T15:00:45Z</dcterms:created>
  <dcterms:modified xsi:type="dcterms:W3CDTF">2019-10-29T12:28:00Z</dcterms:modified>
</cp:coreProperties>
</file>