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9" r:id="rId2"/>
    <p:sldId id="256" r:id="rId3"/>
    <p:sldId id="271" r:id="rId4"/>
    <p:sldId id="272" r:id="rId5"/>
    <p:sldId id="275" r:id="rId6"/>
    <p:sldId id="268" r:id="rId7"/>
    <p:sldId id="266" r:id="rId8"/>
    <p:sldId id="273" r:id="rId9"/>
    <p:sldId id="270" r:id="rId10"/>
    <p:sldId id="274" r:id="rId11"/>
    <p:sldId id="26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0728" autoAdjust="0"/>
  </p:normalViewPr>
  <p:slideViewPr>
    <p:cSldViewPr snapToGrid="0" snapToObjects="1" showGuides="1">
      <p:cViewPr>
        <p:scale>
          <a:sx n="60" d="100"/>
          <a:sy n="60" d="100"/>
        </p:scale>
        <p:origin x="-3456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5F4C-8B48-FC4B-BED7-C7D2133872D6}" type="datetimeFigureOut">
              <a:rPr lang="nl-NL" smtClean="0"/>
              <a:t>31-8-2018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B2FA1-1D49-294F-B4FD-F789D4508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8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B0CA3B5A-B884-0745-89C3-02FC12891771}"/>
              </a:ext>
            </a:extLst>
          </p:cNvPr>
          <p:cNvSpPr/>
          <p:nvPr userDrawn="1"/>
        </p:nvSpPr>
        <p:spPr>
          <a:xfrm>
            <a:off x="0" y="1030287"/>
            <a:ext cx="9144000" cy="5462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A5911FCA-356D-8547-A34D-072305841111}"/>
              </a:ext>
            </a:extLst>
          </p:cNvPr>
          <p:cNvSpPr/>
          <p:nvPr userDrawn="1"/>
        </p:nvSpPr>
        <p:spPr>
          <a:xfrm>
            <a:off x="0" y="1122363"/>
            <a:ext cx="9144000" cy="26846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5294086" cy="2189638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72857"/>
            <a:ext cx="4103914" cy="123571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140F36-4360-2B46-8F38-E52C42F81B74}" type="datetime1">
              <a:rPr lang="nl-NL" smtClean="0"/>
              <a:t>31-8-2018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144942B5-682F-1347-A91B-A7279EE906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199543CF-9BF1-2D4B-AEE4-03EF01B85218}"/>
              </a:ext>
            </a:extLst>
          </p:cNvPr>
          <p:cNvSpPr/>
          <p:nvPr userDrawn="1"/>
        </p:nvSpPr>
        <p:spPr>
          <a:xfrm>
            <a:off x="-1" y="-6263"/>
            <a:ext cx="6789107" cy="98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4DCD66AC-6750-5242-BFDB-A3A535C137F4}"/>
              </a:ext>
            </a:extLst>
          </p:cNvPr>
          <p:cNvSpPr/>
          <p:nvPr userDrawn="1"/>
        </p:nvSpPr>
        <p:spPr>
          <a:xfrm>
            <a:off x="1" y="1030287"/>
            <a:ext cx="9143999" cy="920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5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9BDD-A9F1-9248-AB3F-5ADB59AE72FB}" type="datetime1">
              <a:rPr lang="nl-NL" smtClean="0"/>
              <a:t>31-8-2018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88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80D974F5-9099-494E-B37C-D681A07DBD3E}"/>
              </a:ext>
            </a:extLst>
          </p:cNvPr>
          <p:cNvSpPr/>
          <p:nvPr userDrawn="1"/>
        </p:nvSpPr>
        <p:spPr>
          <a:xfrm>
            <a:off x="-2" y="4816800"/>
            <a:ext cx="91440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642B0103-64A4-8646-9EC9-CC590B4A3FA2}"/>
              </a:ext>
            </a:extLst>
          </p:cNvPr>
          <p:cNvSpPr/>
          <p:nvPr userDrawn="1"/>
        </p:nvSpPr>
        <p:spPr>
          <a:xfrm>
            <a:off x="0" y="4354343"/>
            <a:ext cx="9143998" cy="462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30A5E018-4A59-E842-966E-84A304D9FB9D}"/>
              </a:ext>
            </a:extLst>
          </p:cNvPr>
          <p:cNvSpPr/>
          <p:nvPr userDrawn="1"/>
        </p:nvSpPr>
        <p:spPr>
          <a:xfrm>
            <a:off x="0" y="4816800"/>
            <a:ext cx="9144000" cy="501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6274F764-69C5-E141-B544-3BFAB5429D7A}"/>
              </a:ext>
            </a:extLst>
          </p:cNvPr>
          <p:cNvSpPr/>
          <p:nvPr userDrawn="1"/>
        </p:nvSpPr>
        <p:spPr>
          <a:xfrm>
            <a:off x="-1" y="-6263"/>
            <a:ext cx="9144001" cy="98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40E966F6-8C89-D04D-B648-DEE749979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12" y="403201"/>
            <a:ext cx="7776373" cy="38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"/>
            <a:ext cx="5878621" cy="820455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8866"/>
            <a:ext cx="7886700" cy="491809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31-8-2018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0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CF83EA70-93F8-324A-837F-4583338ED4FA}"/>
              </a:ext>
            </a:extLst>
          </p:cNvPr>
          <p:cNvSpPr/>
          <p:nvPr userDrawn="1"/>
        </p:nvSpPr>
        <p:spPr>
          <a:xfrm>
            <a:off x="0" y="820455"/>
            <a:ext cx="9144000" cy="5480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D8E8-47E6-114D-A8F2-922D0A0E1D3B}" type="datetime1">
              <a:rPr lang="nl-NL" smtClean="0"/>
              <a:t>31-8-2018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5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5305-704C-144B-A2D9-C0C735F921D7}" type="datetime1">
              <a:rPr lang="nl-NL" smtClean="0"/>
              <a:t>31-8-2018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8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5BFD-FF76-4C41-A6B1-9F5787ED2F8B}" type="datetime1">
              <a:rPr lang="nl-NL" smtClean="0"/>
              <a:t>31-8-2018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79E3-B657-D04D-B22D-77100F1B36BE}" type="datetime1">
              <a:rPr lang="nl-NL" smtClean="0"/>
              <a:t>31-8-2018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4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FD3C-ACB0-1743-9266-D3285B944E15}" type="datetime1">
              <a:rPr lang="nl-NL" smtClean="0"/>
              <a:t>31-8-2018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74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B8CA-4E9E-5B47-8EA3-5658EB76C437}" type="datetime1">
              <a:rPr lang="nl-NL" smtClean="0"/>
              <a:t>31-8-2018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30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om een afbeelding toe te 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C81E-0E1E-B745-A51E-F34A440D7035}" type="datetime1">
              <a:rPr lang="nl-NL" smtClean="0"/>
              <a:t>31-8-2018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0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5787A926-40E0-934F-B498-86E86C279A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39267" y="155390"/>
            <a:ext cx="2201703" cy="763653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xmlns="" id="{0FDF19B0-44F3-5F4F-8CB3-8D7A8C2B8A97}"/>
              </a:ext>
            </a:extLst>
          </p:cNvPr>
          <p:cNvGrpSpPr/>
          <p:nvPr userDrawn="1"/>
        </p:nvGrpSpPr>
        <p:grpSpPr>
          <a:xfrm>
            <a:off x="0" y="-8916"/>
            <a:ext cx="6613742" cy="916618"/>
            <a:chOff x="-1" y="-8916"/>
            <a:chExt cx="6375749" cy="916618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0C364B3C-78D2-3F4D-926F-7B1353826568}"/>
                </a:ext>
              </a:extLst>
            </p:cNvPr>
            <p:cNvSpPr/>
            <p:nvPr userDrawn="1"/>
          </p:nvSpPr>
          <p:spPr>
            <a:xfrm>
              <a:off x="-1" y="-8916"/>
              <a:ext cx="6375749" cy="9166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55453DA8-562E-4245-A397-D0DED118753C}"/>
                </a:ext>
              </a:extLst>
            </p:cNvPr>
            <p:cNvSpPr/>
            <p:nvPr userDrawn="1"/>
          </p:nvSpPr>
          <p:spPr>
            <a:xfrm>
              <a:off x="0" y="822902"/>
              <a:ext cx="6375748" cy="8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EFD0C471-B514-9045-8CDD-7F1E88D8FE83}"/>
              </a:ext>
            </a:extLst>
          </p:cNvPr>
          <p:cNvSpPr/>
          <p:nvPr userDrawn="1"/>
        </p:nvSpPr>
        <p:spPr>
          <a:xfrm>
            <a:off x="-2" y="6492874"/>
            <a:ext cx="9144001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5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17523"/>
            <a:ext cx="7886700" cy="375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D8CF142-9F74-6546-B22C-FBCAA08E0A95}" type="datetime1">
              <a:rPr lang="nl-NL" smtClean="0"/>
              <a:t>31-8-2018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144942B5-682F-1347-A91B-A7279EE906E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1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20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43DB54-993F-40F9-B7EA-3215A9EC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27E5D958-EBCC-4E90-9EF6-A09C2041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31-8-2018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8F6BF59-F526-4C11-A15A-B2D878E3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17CBF5A-09E3-4719-B16C-90EFA695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10</a:t>
            </a:fld>
            <a:endParaRPr lang="nl-NL"/>
          </a:p>
        </p:txBody>
      </p:sp>
      <p:sp>
        <p:nvSpPr>
          <p:cNvPr id="7" name="AutoShape 2" descr="Afbeeldingsresultaat voor vragen?">
            <a:extLst>
              <a:ext uri="{FF2B5EF4-FFF2-40B4-BE49-F238E27FC236}">
                <a16:creationId xmlns:a16="http://schemas.microsoft.com/office/drawing/2014/main" xmlns="" id="{75460D2C-C1F4-4BBF-AB0D-CFA1BDD9DCD6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4400" dirty="0">
                <a:solidFill>
                  <a:schemeClr val="accent2"/>
                </a:solidFill>
              </a:rPr>
              <a:t>		</a:t>
            </a:r>
          </a:p>
          <a:p>
            <a:pPr marL="0" indent="0">
              <a:buNone/>
            </a:pPr>
            <a:endParaRPr lang="nl-NL" sz="4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4400" dirty="0">
                <a:solidFill>
                  <a:schemeClr val="accent2"/>
                </a:solidFill>
              </a:rPr>
              <a:t>		Vragen?</a:t>
            </a:r>
          </a:p>
        </p:txBody>
      </p:sp>
    </p:spTree>
    <p:extLst>
      <p:ext uri="{BB962C8B-B14F-4D97-AF65-F5344CB8AC3E}">
        <p14:creationId xmlns:p14="http://schemas.microsoft.com/office/powerpoint/2010/main" val="136543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3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243804-1276-6344-9C9B-652BAE5DA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Toegang tot de Jeugdhulp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B3DC382B-4877-754D-BAC1-D60268DA7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Resultaten onderzoek Leiden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30520D5-404F-2D4F-9C83-929A7A2B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30-08-2018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FD0AEB7-5F71-9644-A2F8-62AFE8B3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20A6FA0-DE3F-6641-AF4D-FA9FE590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B329C94A-2322-D949-BB27-7DB426E1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28" y="1970314"/>
            <a:ext cx="4100286" cy="4100286"/>
          </a:xfrm>
          <a:prstGeom prst="rect">
            <a:avLst/>
          </a:prstGeom>
        </p:spPr>
      </p:pic>
      <p:pic>
        <p:nvPicPr>
          <p:cNvPr id="1026" name="Picture 2" descr="G:\LDNGRI\Rekenkamer\Communicatie\Iconen voor rapporten en presentaties\Jeugd_jonger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88" y="2264517"/>
            <a:ext cx="2870747" cy="280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9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7FD79E-7C67-4933-A265-19C10ECA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1.Proces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A1D20FE-B148-4BD3-BBEB-B3664C9A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400" dirty="0">
              <a:cs typeface="Calibri"/>
            </a:endParaRPr>
          </a:p>
          <a:p>
            <a:pPr marL="0" indent="0">
              <a:buNone/>
            </a:pPr>
            <a:r>
              <a:rPr lang="nl-NL" sz="2400" dirty="0">
                <a:cs typeface="Calibri"/>
              </a:rPr>
              <a:t>Hoe zijn we te werk gegaan? </a:t>
            </a:r>
          </a:p>
          <a:p>
            <a:r>
              <a:rPr lang="nl-NL" sz="2400" dirty="0">
                <a:cs typeface="Calibri"/>
              </a:rPr>
              <a:t>Hiemstra&amp; de Vries heeft het onderzoek uitgevoerd.</a:t>
            </a:r>
          </a:p>
          <a:p>
            <a:r>
              <a:rPr lang="nl-NL" sz="2400" dirty="0">
                <a:cs typeface="Calibri"/>
              </a:rPr>
              <a:t>Literatuurstudie: cijfers, studies, stukken.</a:t>
            </a:r>
          </a:p>
          <a:p>
            <a:r>
              <a:rPr lang="nl-NL" sz="2400" dirty="0">
                <a:cs typeface="Calibri"/>
              </a:rPr>
              <a:t>Ervaringsperspectief: interviews met professionals en </a:t>
            </a:r>
            <a:r>
              <a:rPr lang="nl-NL" sz="2400" dirty="0" err="1">
                <a:cs typeface="Calibri"/>
              </a:rPr>
              <a:t>cliëntervaringsonderzoeken</a:t>
            </a:r>
            <a:r>
              <a:rPr lang="nl-NL" sz="2400" dirty="0">
                <a:cs typeface="Calibri"/>
              </a:rPr>
              <a:t>.</a:t>
            </a:r>
          </a:p>
          <a:p>
            <a:r>
              <a:rPr lang="nl-NL" sz="2400" dirty="0">
                <a:cs typeface="Calibri"/>
              </a:rPr>
              <a:t> Sessie 11 juli met raadsleden Leiden en Leiderdorp en verwijzers in de jeugdhulp: ook input voor het onderzoek. </a:t>
            </a:r>
          </a:p>
          <a:p>
            <a:pPr marL="514350" indent="-514350">
              <a:buAutoNum type="arabicPeriod"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11" name="Afbeelding 11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xmlns="" id="{83A2D30E-9B70-479A-8F41-212883AA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379" y="4661949"/>
            <a:ext cx="1914525" cy="193357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9275260-87DC-404E-8F72-4CE010F9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31-8-2018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C0A938D-84E1-4EB4-B603-17927739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0FCD4A5-481A-49CF-A548-3B37CF24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3</a:t>
            </a:fld>
            <a:endParaRPr lang="nl-NL"/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xmlns="" id="{F311CABD-D85C-4031-AB9D-D0120F71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0" y="4795838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7FD79E-7C67-4933-A265-19C10ECA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2. Onderzoeksvraag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A1D20FE-B148-4BD3-BBEB-B3664C9A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b="1" dirty="0">
                <a:cs typeface="Calibri"/>
              </a:rPr>
              <a:t>Hoofdvraag: </a:t>
            </a:r>
          </a:p>
          <a:p>
            <a:pPr marL="0" indent="0">
              <a:buNone/>
            </a:pPr>
            <a:r>
              <a:rPr lang="nl-NL" dirty="0"/>
              <a:t>Welke aandachtspunten zijn er voor de gemeenteraad in de toegang tot de jeugdhulp? </a:t>
            </a:r>
          </a:p>
          <a:p>
            <a:pPr marL="0" indent="0">
              <a:buNone/>
            </a:pPr>
            <a:r>
              <a:rPr lang="nl-NL" b="1" dirty="0">
                <a:cs typeface="Calibri"/>
              </a:rPr>
              <a:t>Deelvragen: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cs typeface="Calibri"/>
              </a:rPr>
              <a:t>Welke routes bieden toegang tot de jeugdhulp voor kinderen, jongeren en hun ouders?</a:t>
            </a:r>
            <a:endParaRPr lang="nl-NL" sz="2400" dirty="0"/>
          </a:p>
          <a:p>
            <a:pPr marL="514350" indent="-514350">
              <a:buAutoNum type="arabicPeriod"/>
            </a:pPr>
            <a:r>
              <a:rPr lang="nl-NL" sz="2400" dirty="0">
                <a:cs typeface="Calibri"/>
              </a:rPr>
              <a:t>Hoe ervaren verwijzers de toegang tot de jeugdhulp en welke knelpunten ondervinden ze hierbij?</a:t>
            </a:r>
          </a:p>
          <a:p>
            <a:pPr marL="514350" indent="-514350">
              <a:buAutoNum type="arabicPeriod"/>
            </a:pPr>
            <a:r>
              <a:rPr lang="nl-NL" sz="2400" dirty="0">
                <a:cs typeface="Calibri"/>
              </a:rPr>
              <a:t>Welke mogelijkheden heeft de gemeenteraad om te sturen in de toegang tot de jeugdhulp</a:t>
            </a:r>
            <a:r>
              <a:rPr lang="nl-NL" dirty="0">
                <a:cs typeface="Calibri"/>
              </a:rPr>
              <a:t>?</a:t>
            </a:r>
          </a:p>
          <a:p>
            <a:pPr marL="514350" indent="-514350">
              <a:buAutoNum type="arabicPeriod"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11" name="Afbeelding 11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xmlns="" id="{83A2D30E-9B70-479A-8F41-212883AA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980" y="4842703"/>
            <a:ext cx="1914525" cy="193357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9275260-87DC-404E-8F72-4CE010F9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31-8-2018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C0A938D-84E1-4EB4-B603-17927739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0FCD4A5-481A-49CF-A548-3B37CF24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4</a:t>
            </a:fld>
            <a:endParaRPr lang="nl-NL"/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xmlns="" id="{F311CABD-D85C-4031-AB9D-D0120F71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079" y="4938173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45D6D3-CA98-4A4A-9B16-9FC121A0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 tot de Jeugdhulp Leiden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536630C-4BBC-42AA-ADE5-4720A11F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31-8-2018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A86DC8F-4F47-44BE-8F9E-E5B6F50D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7B2C846-957C-4137-A58F-335CBECE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5</a:t>
            </a:fld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xmlns="" id="{F0226AF5-91C1-4619-B1F4-13A792D16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1"/>
          <a:stretch/>
        </p:blipFill>
        <p:spPr>
          <a:xfrm>
            <a:off x="783771" y="1258888"/>
            <a:ext cx="6746033" cy="49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14F5C8-1691-4D79-BD05-29711A07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Routes naar de Jeugdhulp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2050CFC-D384-4535-916A-7B27011C0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Huisartsen grootste verwijzers in Leiden, </a:t>
            </a:r>
            <a:r>
              <a:rPr lang="nl-NL" dirty="0" err="1">
                <a:cs typeface="Calibri"/>
              </a:rPr>
              <a:t>JGT's</a:t>
            </a:r>
            <a:r>
              <a:rPr lang="nl-NL" dirty="0">
                <a:cs typeface="Calibri"/>
              </a:rPr>
              <a:t> tweede. </a:t>
            </a:r>
          </a:p>
          <a:p>
            <a:r>
              <a:rPr lang="nl-NL" dirty="0">
                <a:cs typeface="Calibri"/>
              </a:rPr>
              <a:t>Aantal verwijzingen door huisartsen is in Leiden is in 2017 met 200 gestegen t.o.v. 2015. Aantal verwijzingen via de huisarts vertoond stijgende lijn.</a:t>
            </a:r>
          </a:p>
          <a:p>
            <a:r>
              <a:rPr lang="nl-NL" dirty="0">
                <a:cs typeface="Calibri"/>
              </a:rPr>
              <a:t>De verwijzingen door de </a:t>
            </a:r>
            <a:r>
              <a:rPr lang="nl-NL" dirty="0" err="1">
                <a:cs typeface="Calibri"/>
              </a:rPr>
              <a:t>JGT’s</a:t>
            </a:r>
            <a:r>
              <a:rPr lang="nl-NL" dirty="0">
                <a:cs typeface="Calibri"/>
              </a:rPr>
              <a:t> zijn gestegen van 545 in 2015 naar 915 in 2016 en 2017.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54368DA-36E3-40C6-A8D6-0FADD2A3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31-8-2018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2D8BFFC-C745-4942-BDDD-5F7532EF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E83771A-6F4E-4199-A774-2334D4BD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88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CD83878-704F-E942-83D6-2FF0CFD2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 Light"/>
              </a:rPr>
              <a:t>4. Ervaringen van Verwijzers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6294D67F-8DAE-3F40-995F-5C710723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32B9E595-911D-BE44-AE06-D2CF562B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7</a:t>
            </a:fld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xmlns="" id="{1368F244-3478-204A-BAC2-9A6528A4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10A2-336B-6047-BBAB-5DD8E3C0F1F5}" type="datetime1">
              <a:rPr lang="nl-NL" smtClean="0"/>
              <a:t>31-8-2018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7421BF8C-9E2D-473B-873F-3F22B824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Gebrek aan passend aanbod.</a:t>
            </a:r>
          </a:p>
          <a:p>
            <a:r>
              <a:rPr lang="nl-NL" dirty="0">
                <a:cs typeface="Calibri"/>
              </a:rPr>
              <a:t>Onduidelijk wie de regie heeft binnen 1gezin1plan. </a:t>
            </a:r>
          </a:p>
          <a:p>
            <a:r>
              <a:rPr lang="nl-NL" dirty="0" err="1">
                <a:cs typeface="Calibri"/>
              </a:rPr>
              <a:t>JGT's</a:t>
            </a:r>
            <a:r>
              <a:rPr lang="nl-NL" dirty="0">
                <a:cs typeface="Calibri"/>
              </a:rPr>
              <a:t> worstelen met signalen onveiligheid/dubbele pet.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Duidelijke verbeteringen sinds 2015.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Rol huisartsen van belang, maar lastig in beeld te krijgen.</a:t>
            </a:r>
          </a:p>
        </p:txBody>
      </p:sp>
    </p:spTree>
    <p:extLst>
      <p:ext uri="{BB962C8B-B14F-4D97-AF65-F5344CB8AC3E}">
        <p14:creationId xmlns:p14="http://schemas.microsoft.com/office/powerpoint/2010/main" val="330420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CD83878-704F-E942-83D6-2FF0CFD2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 Light"/>
              </a:rPr>
              <a:t>5. Sturingsmogelijkheden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6294D67F-8DAE-3F40-995F-5C710723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32B9E595-911D-BE44-AE06-D2CF562B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8</a:t>
            </a:fld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xmlns="" id="{1368F244-3478-204A-BAC2-9A6528A4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10A2-336B-6047-BBAB-5DD8E3C0F1F5}" type="datetime1">
              <a:rPr lang="nl-NL" smtClean="0"/>
              <a:t>31-8-2018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7421BF8C-9E2D-473B-873F-3F22B824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Gebrek aan gerichte samenhangende informatie,</a:t>
            </a:r>
          </a:p>
          <a:p>
            <a:r>
              <a:rPr lang="nl-NL" dirty="0">
                <a:cs typeface="Calibri"/>
              </a:rPr>
              <a:t>Kaders moeilijk te controleren,</a:t>
            </a:r>
          </a:p>
          <a:p>
            <a:r>
              <a:rPr lang="nl-NL" dirty="0">
                <a:cs typeface="Calibri"/>
              </a:rPr>
              <a:t>Begroting niet gebaseerd op goede prognoses.</a:t>
            </a:r>
          </a:p>
          <a:p>
            <a:endParaRPr lang="nl-NL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81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600863-895F-4B1E-B991-C0F4E61B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6. Aanbevelingen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E1BAB6D-96C2-45E2-A768-D399499AF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32500" lnSpcReduction="20000"/>
          </a:bodyPr>
          <a:lstStyle/>
          <a:p>
            <a:endParaRPr lang="nl-NL" sz="3600" dirty="0">
              <a:cs typeface="Calibri"/>
            </a:endParaRPr>
          </a:p>
          <a:p>
            <a:r>
              <a:rPr lang="nl-NL" sz="6000" dirty="0">
                <a:cs typeface="Calibri"/>
              </a:rPr>
              <a:t>Nader onderzoek naar aanbod jeugdhulp nodig</a:t>
            </a:r>
          </a:p>
          <a:p>
            <a:r>
              <a:rPr lang="nl-NL" sz="6000" dirty="0">
                <a:cs typeface="Calibri"/>
              </a:rPr>
              <a:t>Zorg voor gerichte en tijdige informatie</a:t>
            </a:r>
          </a:p>
          <a:p>
            <a:pPr lvl="1"/>
            <a:r>
              <a:rPr lang="nl-NL" sz="6000" dirty="0">
                <a:cs typeface="Calibri"/>
              </a:rPr>
              <a:t>deel deze in naar besluitvorming (financiën, doelen, proces) en informatie (nieuwsbrief, info  door de </a:t>
            </a:r>
            <a:r>
              <a:rPr lang="nl-NL" sz="6000" dirty="0" err="1">
                <a:cs typeface="Calibri"/>
              </a:rPr>
              <a:t>JGT's</a:t>
            </a:r>
            <a:r>
              <a:rPr lang="nl-NL" sz="6000" dirty="0">
                <a:cs typeface="Calibri"/>
              </a:rPr>
              <a:t> geadopteerde raadsleden. </a:t>
            </a:r>
          </a:p>
          <a:p>
            <a:pPr lvl="1"/>
            <a:r>
              <a:rPr lang="nl-NL" sz="6000" dirty="0">
                <a:cs typeface="Calibri"/>
              </a:rPr>
              <a:t>Maak hierover afspraken met griffie en ambtelijke organisatie.</a:t>
            </a:r>
          </a:p>
          <a:p>
            <a:r>
              <a:rPr lang="nl-NL" sz="6000" dirty="0">
                <a:cs typeface="Calibri"/>
              </a:rPr>
              <a:t>Kaders zijn ruim:</a:t>
            </a:r>
          </a:p>
          <a:p>
            <a:pPr lvl="1"/>
            <a:r>
              <a:rPr lang="nl-NL" sz="6000" dirty="0">
                <a:cs typeface="Calibri"/>
              </a:rPr>
              <a:t>Houdt deze ruim en stuur op samenwerking en dialoog. Creëer randvoorwaarden voor dialoog in de keten; stel budget beschikbaar. Vraag hierin expliciete aandacht voor de rol van huisartsen. </a:t>
            </a:r>
          </a:p>
          <a:p>
            <a:r>
              <a:rPr lang="nl-NL" sz="6000" dirty="0">
                <a:cs typeface="Calibri"/>
              </a:rPr>
              <a:t>Baseer budget Jeugdhulp op prognoses toekomstig beroep op de jeugdhulp</a:t>
            </a:r>
          </a:p>
          <a:p>
            <a:pPr lvl="1"/>
            <a:r>
              <a:rPr lang="nl-NL" sz="6000" dirty="0">
                <a:cs typeface="Calibri"/>
              </a:rPr>
              <a:t>Inkoop juiste </a:t>
            </a:r>
            <a:r>
              <a:rPr lang="nl-NL" sz="6200" dirty="0">
                <a:cs typeface="Calibri"/>
              </a:rPr>
              <a:t>zorg: kijk als raad goed mee met nieuw aanbestedingstraject.</a:t>
            </a:r>
          </a:p>
          <a:p>
            <a:r>
              <a:rPr lang="nl-NL" sz="2600" i="1" dirty="0">
                <a:cs typeface="Calibri"/>
              </a:rPr>
              <a:t>.</a:t>
            </a: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BBF724B-192A-43E2-A419-261FEF1D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31-8-2018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12059DA-F26B-4F1E-8FAA-B30E003D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2DF647F-2D0F-4D10-BEE0-1AEE868C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5701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52152"/>
      </a:accent1>
      <a:accent2>
        <a:srgbClr val="009FE3"/>
      </a:accent2>
      <a:accent3>
        <a:srgbClr val="706F6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3232</TotalTime>
  <Words>237</Words>
  <Application>Microsoft Office PowerPoint</Application>
  <PresentationFormat>Diavoorstelling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Toegang tot de Jeugdhulp</vt:lpstr>
      <vt:lpstr>1.Proces</vt:lpstr>
      <vt:lpstr>2. Onderzoeksvraag </vt:lpstr>
      <vt:lpstr>Routes tot de Jeugdhulp Leiden</vt:lpstr>
      <vt:lpstr>Routes naar de Jeugdhulp</vt:lpstr>
      <vt:lpstr>4. Ervaringen van Verwijzers</vt:lpstr>
      <vt:lpstr>5. Sturingsmogelijkheden</vt:lpstr>
      <vt:lpstr>6. Aanbevelingen </vt:lpstr>
      <vt:lpstr>Vragen?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Helden, Nike van</cp:lastModifiedBy>
  <cp:revision>175</cp:revision>
  <dcterms:created xsi:type="dcterms:W3CDTF">2018-04-12T15:00:45Z</dcterms:created>
  <dcterms:modified xsi:type="dcterms:W3CDTF">2018-08-31T09:39:46Z</dcterms:modified>
</cp:coreProperties>
</file>