
<file path=[Content_Types].xml><?xml version="1.0" encoding="utf-8"?>
<Types xmlns="http://schemas.openxmlformats.org/package/2006/content-types">
  <Default Extension="(null)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9" r:id="rId2"/>
    <p:sldId id="256" r:id="rId3"/>
    <p:sldId id="257" r:id="rId4"/>
    <p:sldId id="266" r:id="rId5"/>
    <p:sldId id="258" r:id="rId6"/>
    <p:sldId id="264" r:id="rId7"/>
    <p:sldId id="265" r:id="rId8"/>
    <p:sldId id="268" r:id="rId9"/>
    <p:sldId id="263" r:id="rId10"/>
    <p:sldId id="261" r:id="rId11"/>
    <p:sldId id="260" r:id="rId12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3"/>
    <p:restoredTop sz="94799"/>
  </p:normalViewPr>
  <p:slideViewPr>
    <p:cSldViewPr snapToGrid="0" snapToObjects="1" showGuides="1">
      <p:cViewPr>
        <p:scale>
          <a:sx n="101" d="100"/>
          <a:sy n="101" d="100"/>
        </p:scale>
        <p:origin x="15" y="-8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C8972-FAFA-44AB-8EDB-69158C11D9DE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F4D96-1A59-4A12-8A56-2450B123DE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073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95F4C-8B48-FC4B-BED7-C7D2133872D6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2FA1-1D49-294F-B4FD-F789D4508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8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67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044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774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77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68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B0CA3B5A-B884-0745-89C3-02FC12891771}"/>
              </a:ext>
            </a:extLst>
          </p:cNvPr>
          <p:cNvSpPr/>
          <p:nvPr userDrawn="1"/>
        </p:nvSpPr>
        <p:spPr>
          <a:xfrm>
            <a:off x="0" y="1030287"/>
            <a:ext cx="9144000" cy="5462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5911FCA-356D-8547-A34D-072305841111}"/>
              </a:ext>
            </a:extLst>
          </p:cNvPr>
          <p:cNvSpPr/>
          <p:nvPr userDrawn="1"/>
        </p:nvSpPr>
        <p:spPr>
          <a:xfrm>
            <a:off x="0" y="1122363"/>
            <a:ext cx="9144000" cy="26846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5294086" cy="2189638"/>
          </a:xfrm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72857"/>
            <a:ext cx="4103914" cy="1235710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45140F36-4360-2B46-8F38-E52C42F81B74}" type="datetime1">
              <a:rPr lang="nl-NL" smtClean="0"/>
              <a:t>20-2-2020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99543CF-9BF1-2D4B-AEE4-03EF01B85218}"/>
              </a:ext>
            </a:extLst>
          </p:cNvPr>
          <p:cNvSpPr/>
          <p:nvPr userDrawn="1"/>
        </p:nvSpPr>
        <p:spPr>
          <a:xfrm>
            <a:off x="-1" y="-6263"/>
            <a:ext cx="6789107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4DCD66AC-6750-5242-BFDB-A3A535C137F4}"/>
              </a:ext>
            </a:extLst>
          </p:cNvPr>
          <p:cNvSpPr/>
          <p:nvPr userDrawn="1"/>
        </p:nvSpPr>
        <p:spPr>
          <a:xfrm>
            <a:off x="1" y="1030287"/>
            <a:ext cx="9143999" cy="920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05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9BDD-A9F1-9248-AB3F-5ADB59AE72FB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88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80D974F5-9099-494E-B37C-D681A07DBD3E}"/>
              </a:ext>
            </a:extLst>
          </p:cNvPr>
          <p:cNvSpPr/>
          <p:nvPr userDrawn="1"/>
        </p:nvSpPr>
        <p:spPr>
          <a:xfrm>
            <a:off x="-2" y="4816800"/>
            <a:ext cx="9144000" cy="204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42B0103-64A4-8646-9EC9-CC590B4A3FA2}"/>
              </a:ext>
            </a:extLst>
          </p:cNvPr>
          <p:cNvSpPr/>
          <p:nvPr userDrawn="1"/>
        </p:nvSpPr>
        <p:spPr>
          <a:xfrm>
            <a:off x="0" y="4354343"/>
            <a:ext cx="9143998" cy="462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0A5E018-4A59-E842-966E-84A304D9FB9D}"/>
              </a:ext>
            </a:extLst>
          </p:cNvPr>
          <p:cNvSpPr/>
          <p:nvPr userDrawn="1"/>
        </p:nvSpPr>
        <p:spPr>
          <a:xfrm>
            <a:off x="0" y="4816800"/>
            <a:ext cx="9144000" cy="5016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274F764-69C5-E141-B544-3BFAB5429D7A}"/>
              </a:ext>
            </a:extLst>
          </p:cNvPr>
          <p:cNvSpPr/>
          <p:nvPr userDrawn="1"/>
        </p:nvSpPr>
        <p:spPr>
          <a:xfrm>
            <a:off x="-1" y="-6263"/>
            <a:ext cx="9144001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0E966F6-8C89-D04D-B648-DEE749979D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812" y="403201"/>
            <a:ext cx="7776373" cy="38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5878621" cy="820455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8866"/>
            <a:ext cx="7886700" cy="491809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0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CF83EA70-93F8-324A-837F-4583338ED4FA}"/>
              </a:ext>
            </a:extLst>
          </p:cNvPr>
          <p:cNvSpPr/>
          <p:nvPr userDrawn="1"/>
        </p:nvSpPr>
        <p:spPr>
          <a:xfrm>
            <a:off x="0" y="820455"/>
            <a:ext cx="9144000" cy="54809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8E8-47E6-114D-A8F2-922D0A0E1D3B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305-704C-144B-A2D9-C0C735F921D7}" type="datetime1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84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5BFD-FF76-4C41-A6B1-9F5787ED2F8B}" type="datetime1">
              <a:rPr lang="nl-NL" smtClean="0"/>
              <a:t>20-2-2020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79E3-B657-D04D-B22D-77100F1B36BE}" type="datetime1">
              <a:rPr lang="nl-NL" smtClean="0"/>
              <a:t>20-2-2020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47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FD3C-ACB0-1743-9266-D3285B944E15}" type="datetime1">
              <a:rPr lang="nl-NL" smtClean="0"/>
              <a:t>20-2-2020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7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B8CA-4E9E-5B47-8EA3-5658EB76C437}" type="datetime1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30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om een afbeelding toe te 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C81E-0E1E-B745-A51E-F34A440D7035}" type="datetime1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0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5787A926-40E0-934F-B498-86E86C279A6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39267" y="155390"/>
            <a:ext cx="2201703" cy="763653"/>
          </a:xfrm>
          <a:prstGeom prst="rect">
            <a:avLst/>
          </a:prstGeom>
        </p:spPr>
      </p:pic>
      <p:grpSp>
        <p:nvGrpSpPr>
          <p:cNvPr id="15" name="Groep 14">
            <a:extLst>
              <a:ext uri="{FF2B5EF4-FFF2-40B4-BE49-F238E27FC236}">
                <a16:creationId xmlns:a16="http://schemas.microsoft.com/office/drawing/2014/main" id="{0FDF19B0-44F3-5F4F-8CB3-8D7A8C2B8A97}"/>
              </a:ext>
            </a:extLst>
          </p:cNvPr>
          <p:cNvGrpSpPr/>
          <p:nvPr userDrawn="1"/>
        </p:nvGrpSpPr>
        <p:grpSpPr>
          <a:xfrm>
            <a:off x="0" y="-8916"/>
            <a:ext cx="6613742" cy="916618"/>
            <a:chOff x="-1" y="-8916"/>
            <a:chExt cx="6375749" cy="916618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0C364B3C-78D2-3F4D-926F-7B1353826568}"/>
                </a:ext>
              </a:extLst>
            </p:cNvPr>
            <p:cNvSpPr/>
            <p:nvPr userDrawn="1"/>
          </p:nvSpPr>
          <p:spPr>
            <a:xfrm>
              <a:off x="-1" y="-8916"/>
              <a:ext cx="6375749" cy="9166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55453DA8-562E-4245-A397-D0DED118753C}"/>
                </a:ext>
              </a:extLst>
            </p:cNvPr>
            <p:cNvSpPr/>
            <p:nvPr userDrawn="1"/>
          </p:nvSpPr>
          <p:spPr>
            <a:xfrm>
              <a:off x="0" y="822902"/>
              <a:ext cx="6375748" cy="8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EFD0C471-B514-9045-8CDD-7F1E88D8FE83}"/>
              </a:ext>
            </a:extLst>
          </p:cNvPr>
          <p:cNvSpPr/>
          <p:nvPr userDrawn="1"/>
        </p:nvSpPr>
        <p:spPr>
          <a:xfrm>
            <a:off x="-2" y="6492874"/>
            <a:ext cx="9144001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554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17523"/>
            <a:ext cx="7886700" cy="375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CD8CF142-9F74-6546-B22C-FBCAA08E0A95}" type="datetime1">
              <a:rPr lang="nl-NL" smtClean="0"/>
              <a:t>20-2-2020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01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20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67807-050E-6040-A2CC-81E400FAC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B7B1C3-A828-EF46-83A4-A1B2A11D0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Januari </a:t>
            </a:r>
          </a:p>
          <a:p>
            <a:pPr lvl="1"/>
            <a:r>
              <a:rPr lang="nl-NL" dirty="0"/>
              <a:t>Startoverleg 20 januari met projectleider gemeente, strategisch adviseur, ambtelijk opdrachtgever en planoloog en bureau </a:t>
            </a:r>
            <a:r>
              <a:rPr lang="nl-NL" dirty="0" err="1"/>
              <a:t>Decisio</a:t>
            </a:r>
            <a:endParaRPr lang="nl-NL" dirty="0"/>
          </a:p>
          <a:p>
            <a:pPr lvl="1"/>
            <a:r>
              <a:rPr lang="nl-NL" dirty="0"/>
              <a:t>Dataverzameling</a:t>
            </a:r>
          </a:p>
          <a:p>
            <a:r>
              <a:rPr lang="nl-NL" dirty="0"/>
              <a:t>Februari – Maart</a:t>
            </a:r>
          </a:p>
          <a:p>
            <a:pPr lvl="1"/>
            <a:r>
              <a:rPr lang="nl-NL" dirty="0"/>
              <a:t>Gesprekken</a:t>
            </a:r>
          </a:p>
          <a:p>
            <a:pPr lvl="1"/>
            <a:r>
              <a:rPr lang="nl-NL" dirty="0"/>
              <a:t>Analyse gemeentelijke inzet en effecten</a:t>
            </a:r>
          </a:p>
          <a:p>
            <a:r>
              <a:rPr lang="nl-NL" dirty="0"/>
              <a:t>April – Mei</a:t>
            </a:r>
          </a:p>
          <a:p>
            <a:pPr lvl="1"/>
            <a:r>
              <a:rPr lang="nl-NL" dirty="0"/>
              <a:t>Concept rapport, ambtelijk wederhoor, sessie betrokkenen</a:t>
            </a:r>
          </a:p>
          <a:p>
            <a:r>
              <a:rPr lang="nl-NL" dirty="0"/>
              <a:t>Voor het reces</a:t>
            </a:r>
          </a:p>
          <a:p>
            <a:pPr lvl="1"/>
            <a:r>
              <a:rPr lang="nl-NL" dirty="0"/>
              <a:t>Eindrapportage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3D8466-140F-5D46-90F2-04B49D50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9C7260-F7E5-F14F-991E-130154411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FB692F-4B55-6542-849B-E219E182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00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23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43804-1276-6344-9C9B-652BAE5DA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829549" cy="1713602"/>
          </a:xfrm>
        </p:spPr>
        <p:txBody>
          <a:bodyPr>
            <a:normAutofit fontScale="90000"/>
          </a:bodyPr>
          <a:lstStyle/>
          <a:p>
            <a:r>
              <a:rPr lang="nl-NL" dirty="0"/>
              <a:t>Leiden Bio </a:t>
            </a:r>
            <a:r>
              <a:rPr lang="nl-NL" dirty="0" err="1"/>
              <a:t>Science</a:t>
            </a:r>
            <a:r>
              <a:rPr lang="nl-NL" dirty="0"/>
              <a:t> Park</a:t>
            </a:r>
            <a:br>
              <a:rPr lang="nl-NL" dirty="0"/>
            </a:br>
            <a:r>
              <a:rPr lang="nl-NL" dirty="0" err="1"/>
              <a:t>Onderzoeksaanpak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DC382B-4877-754D-BAC1-D60268DA7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" y="4172856"/>
            <a:ext cx="5158409" cy="1897743"/>
          </a:xfrm>
        </p:spPr>
        <p:txBody>
          <a:bodyPr>
            <a:normAutofit/>
          </a:bodyPr>
          <a:lstStyle/>
          <a:p>
            <a:r>
              <a:rPr lang="nl-NL" dirty="0"/>
              <a:t>Commissie Werk en Middelen</a:t>
            </a:r>
          </a:p>
          <a:p>
            <a:r>
              <a:rPr lang="nl-NL" dirty="0"/>
              <a:t>Laurens Beijen en Maurice Dister</a:t>
            </a:r>
          </a:p>
          <a:p>
            <a:endParaRPr lang="nl-NL" dirty="0"/>
          </a:p>
          <a:p>
            <a:r>
              <a:rPr lang="nl-NL" dirty="0"/>
              <a:t>20 februari 2020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0520D5-404F-2D4F-9C83-929A7A2B8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F193-DDF5-4447-B116-F284B0B9EF13}" type="datetime1">
              <a:rPr lang="nl-NL" smtClean="0"/>
              <a:t>20-2-2020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D0AEB7-5F71-9644-A2F8-62AFE8B3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0A6FA0-DE3F-6641-AF4D-FA9FE590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329C94A-2322-D949-BB27-7DB426E1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628" y="1970314"/>
            <a:ext cx="4100286" cy="4100286"/>
          </a:xfrm>
          <a:prstGeom prst="rect">
            <a:avLst/>
          </a:prstGeom>
        </p:spPr>
      </p:pic>
      <p:pic>
        <p:nvPicPr>
          <p:cNvPr id="10" name="Afbeelding 9" descr="Afbeelding met hek&#10;&#10;Automatisch gegenereerde beschrijving">
            <a:extLst>
              <a:ext uri="{FF2B5EF4-FFF2-40B4-BE49-F238E27FC236}">
                <a16:creationId xmlns:a16="http://schemas.microsoft.com/office/drawing/2014/main" id="{C6D0D795-65B2-4A21-8B9C-B332C6527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218" y="2286166"/>
            <a:ext cx="2685908" cy="262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9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33C32-3054-C948-A9D4-9E3319EF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Aanleiding voor het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048672-B2C5-6F43-91D5-4AC0D909B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2679"/>
            <a:ext cx="7886700" cy="49180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3200" dirty="0"/>
              <a:t>Een vraag vanuit sommige fracties bij de gesprekken met de Rekenkamercommissie in de zomer van 2019: </a:t>
            </a:r>
          </a:p>
          <a:p>
            <a:pPr marL="0" indent="0">
              <a:buNone/>
            </a:pPr>
            <a:endParaRPr lang="nl-NL" sz="1600" dirty="0"/>
          </a:p>
          <a:p>
            <a:r>
              <a:rPr lang="nl-NL" sz="3200" dirty="0"/>
              <a:t>Kijk eens naar de betrokkenheid van de gemeente bij het LBSP.</a:t>
            </a:r>
          </a:p>
          <a:p>
            <a:pPr marL="0" indent="0">
              <a:buNone/>
            </a:pPr>
            <a:endParaRPr lang="nl-NL" sz="1600" dirty="0"/>
          </a:p>
          <a:p>
            <a:r>
              <a:rPr lang="nl-NL" sz="3200" dirty="0"/>
              <a:t>Hebben we als gemeenteraad daar voldoende grip op? </a:t>
            </a:r>
          </a:p>
          <a:p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671C60-9DEF-494B-8F75-7B4D51FE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177E5D0-9047-2547-BF1C-AF461286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3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226BEC86-77D8-C649-9C79-4245EC80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5E90-7603-AE43-8424-77E77CB78118}" type="datetime1">
              <a:rPr lang="nl-NL" smtClean="0"/>
              <a:t>20-2-2020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34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33C32-3054-C948-A9D4-9E3319EF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Hoofdvraag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048672-B2C5-6F43-91D5-4AC0D909B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Wat levert de gemeentelijke betrokkenheid bij het LBSP de stad Leiden (en omgeving) op?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Wat zou er gebeuren als de gemeentelijke inzet wordt beëindigd? </a:t>
            </a: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671C60-9DEF-494B-8F75-7B4D51FE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177E5D0-9047-2547-BF1C-AF461286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4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226BEC86-77D8-C649-9C79-4245EC80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5E90-7603-AE43-8424-77E77CB78118}" type="datetime1">
              <a:rPr lang="nl-NL" smtClean="0"/>
              <a:t>20-2-2020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92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83878-704F-E942-83D6-2FF0CFD2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Aandachtspunten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87411-7BE2-5249-ADC1-1D229008A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000" dirty="0"/>
          </a:p>
          <a:p>
            <a:r>
              <a:rPr lang="nl-NL" dirty="0"/>
              <a:t>Beleidsevaluatie</a:t>
            </a:r>
          </a:p>
          <a:p>
            <a:endParaRPr lang="nl-NL" sz="2000" dirty="0"/>
          </a:p>
          <a:p>
            <a:r>
              <a:rPr lang="nl-NL" dirty="0"/>
              <a:t>Maatschappelijke en economische voordelen (baten)</a:t>
            </a:r>
          </a:p>
          <a:p>
            <a:endParaRPr lang="nl-NL" sz="2000" dirty="0"/>
          </a:p>
          <a:p>
            <a:r>
              <a:rPr lang="nl-NL" dirty="0"/>
              <a:t>Maatschappelijke en economische nadelen (lasten en risico’s)</a:t>
            </a:r>
          </a:p>
          <a:p>
            <a:endParaRPr lang="nl-NL" sz="2000" dirty="0"/>
          </a:p>
          <a:p>
            <a:r>
              <a:rPr lang="nl-NL" dirty="0"/>
              <a:t>De rol van de raad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294D67F-8DAE-3F40-995F-5C710723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B9E595-911D-BE44-AE06-D2CF562B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5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1368F244-3478-204A-BAC2-9A6528A4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10A2-336B-6047-BBAB-5DD8E3C0F1F5}" type="datetime1">
              <a:rPr lang="nl-NL" smtClean="0"/>
              <a:t>20-2-2020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66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63276-EAC8-A74D-91FB-32FF34E0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Impacteffecten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E88F88-3177-924F-ADEE-2B2B5EF19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Economische impact</a:t>
            </a:r>
          </a:p>
          <a:p>
            <a:r>
              <a:rPr lang="nl-NL" dirty="0"/>
              <a:t>Werkgelegenheid (wat is de spin-off, voor hoog opgeleiden en voor anderen?)</a:t>
            </a:r>
          </a:p>
          <a:p>
            <a:r>
              <a:rPr lang="nl-NL" dirty="0"/>
              <a:t>Bezoekers (herkomst, bestedingen)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Maatschappelijke effecten</a:t>
            </a:r>
          </a:p>
          <a:p>
            <a:r>
              <a:rPr lang="nl-NL" dirty="0"/>
              <a:t>Verkeer en vervoer</a:t>
            </a:r>
          </a:p>
          <a:p>
            <a:r>
              <a:rPr lang="nl-NL" dirty="0"/>
              <a:t>Planologisch beleid (woningbouw)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B3A33C-96C1-864E-BBE4-856E63DE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5F19FB-3488-0E4F-972B-B37FA362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A67B61-6935-3D4B-94D0-BDF50582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466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17B4A-4E5C-694A-8EFB-18E44F15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Financiële effecten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22C35A-5BD3-4A47-A5F3-E67BB9ACF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Grondeigendom, samenwerking, overeenkomsten</a:t>
            </a:r>
          </a:p>
          <a:p>
            <a:r>
              <a:rPr lang="nl-NL" dirty="0"/>
              <a:t>Inzet mensen gemeente Leiden</a:t>
            </a:r>
          </a:p>
          <a:p>
            <a:r>
              <a:rPr lang="nl-NL" dirty="0"/>
              <a:t>Acquisitie, marketing</a:t>
            </a:r>
          </a:p>
          <a:p>
            <a:r>
              <a:rPr lang="nl-NL" dirty="0"/>
              <a:t>Subsidies, financiële bijdragen</a:t>
            </a:r>
          </a:p>
          <a:p>
            <a:r>
              <a:rPr lang="nl-NL" dirty="0"/>
              <a:t>OZB, toeristenbelasting en belastingvrijstellingen</a:t>
            </a:r>
          </a:p>
          <a:p>
            <a:r>
              <a:rPr lang="nl-NL" dirty="0"/>
              <a:t>Grondverkopen en bouwleges</a:t>
            </a:r>
          </a:p>
          <a:p>
            <a:r>
              <a:rPr lang="nl-NL" dirty="0"/>
              <a:t>Investeringen, beheer en onderhoud</a:t>
            </a:r>
          </a:p>
          <a:p>
            <a:r>
              <a:rPr lang="nl-NL" dirty="0"/>
              <a:t>Internationale school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Alternatieve ontwikkeling? Woningbouw?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A105AC-899A-BB44-B743-9200C5AB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F09808-4AB1-EC4E-8956-38E3321E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07B5B4-6057-394B-9069-41E34A11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045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63276-EAC8-A74D-91FB-32FF34E0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Onderzoeksbureau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E88F88-3177-924F-ADEE-2B2B5EF19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onderzoek wordt uitgevoerd door het bureau </a:t>
            </a:r>
            <a:r>
              <a:rPr lang="nl-NL" dirty="0" err="1"/>
              <a:t>Decisio</a:t>
            </a:r>
            <a:r>
              <a:rPr lang="nl-NL" dirty="0"/>
              <a:t> uit Amsterdam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/>
              <a:t>Decisio</a:t>
            </a:r>
            <a:r>
              <a:rPr lang="nl-NL" dirty="0"/>
              <a:t> heeft veel ervaring op het gebied van maatschappelijke kosten-batenanalyses en heeft al voor diverse gemeentelijke rekenkamercommissies onderzoek gedaan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B3A33C-96C1-864E-BBE4-856E63DE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5F19FB-3488-0E4F-972B-B37FA362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A67B61-6935-3D4B-94D0-BDF50582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8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971" y="4699000"/>
            <a:ext cx="30226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7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FA82C-4535-0D41-BDED-86277575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Onderzoeksstappen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7946A8-E54B-F342-A1C7-F24AABBDF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4386379"/>
            <a:ext cx="7886700" cy="49180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C07E5C-7136-8449-88FF-BA38B32D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20-2-2020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24E54F-0435-F44F-973E-1929C7AB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DA93DC-1199-1C4F-B996-1F68D97E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9</a:t>
            </a:fld>
            <a:endParaRPr lang="nl-NL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614AEC0-AC84-1B4F-905C-6766F389D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1402128"/>
            <a:ext cx="8633020" cy="46474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l-NL" alt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Gothic"/>
              </a:rPr>
              <a:t>Beleidsreconstructie en analysekader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l-NL" alt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Gothic"/>
              </a:rPr>
              <a:t>Gespreksronde                                                       dataverzameling</a:t>
            </a:r>
            <a:endParaRPr lang="nl-NL" altLang="nl-NL" sz="2400" dirty="0">
              <a:latin typeface="FranklinGothic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alt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Gothic"/>
              </a:rPr>
              <a:t>Analyse gemeentelijke inzet en effecten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alt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Gothic"/>
              </a:rPr>
              <a:t>De rol van de raad </a:t>
            </a:r>
            <a:endParaRPr kumimoji="0" lang="nl-NL" altLang="nl-N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altLang="nl-N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Gothic"/>
              </a:rPr>
              <a:t>Rapportage en afronding </a:t>
            </a:r>
            <a:endParaRPr kumimoji="0" lang="nl-NL" altLang="nl-N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nl-NL" altLang="nl-NL" sz="15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26" name="Picture 2" descr="page5image54306880">
            <a:extLst>
              <a:ext uri="{FF2B5EF4-FFF2-40B4-BE49-F238E27FC236}">
                <a16:creationId xmlns:a16="http://schemas.microsoft.com/office/drawing/2014/main" id="{D7C100E1-6679-BE4D-A401-038F48BAE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20" y="1846124"/>
            <a:ext cx="952500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5image37286704">
            <a:extLst>
              <a:ext uri="{FF2B5EF4-FFF2-40B4-BE49-F238E27FC236}">
                <a16:creationId xmlns:a16="http://schemas.microsoft.com/office/drawing/2014/main" id="{950F11E6-8595-F346-A744-C7E9A90CF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99" y="4191000"/>
            <a:ext cx="8100020" cy="170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6319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52152"/>
      </a:accent1>
      <a:accent2>
        <a:srgbClr val="009FE3"/>
      </a:accent2>
      <a:accent3>
        <a:srgbClr val="706F6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322</Words>
  <Application>Microsoft Office PowerPoint</Application>
  <PresentationFormat>Diavoorstelling (4:3)</PresentationFormat>
  <Paragraphs>93</Paragraphs>
  <Slides>11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FranklinGothic</vt:lpstr>
      <vt:lpstr>Kantoorthema</vt:lpstr>
      <vt:lpstr>PowerPoint-presentatie</vt:lpstr>
      <vt:lpstr>Leiden Bio Science Park Onderzoeksaanpak</vt:lpstr>
      <vt:lpstr>Aanleiding voor het onderzoek</vt:lpstr>
      <vt:lpstr>Hoofdvraag</vt:lpstr>
      <vt:lpstr>Aandachtspunten</vt:lpstr>
      <vt:lpstr>Impacteffecten</vt:lpstr>
      <vt:lpstr>Financiële effecten</vt:lpstr>
      <vt:lpstr>Onderzoeksbureau</vt:lpstr>
      <vt:lpstr>Onderzoeksstappen</vt:lpstr>
      <vt:lpstr>Planning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Helden, Nike van</cp:lastModifiedBy>
  <cp:revision>26</cp:revision>
  <cp:lastPrinted>2020-02-15T19:26:31Z</cp:lastPrinted>
  <dcterms:created xsi:type="dcterms:W3CDTF">2018-04-12T15:00:45Z</dcterms:created>
  <dcterms:modified xsi:type="dcterms:W3CDTF">2020-02-20T07:43:51Z</dcterms:modified>
</cp:coreProperties>
</file>