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(null)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9" r:id="rId2"/>
    <p:sldId id="256" r:id="rId3"/>
    <p:sldId id="268" r:id="rId4"/>
    <p:sldId id="267" r:id="rId5"/>
    <p:sldId id="263" r:id="rId6"/>
    <p:sldId id="264" r:id="rId7"/>
    <p:sldId id="257" r:id="rId8"/>
    <p:sldId id="262" r:id="rId9"/>
    <p:sldId id="258" r:id="rId10"/>
    <p:sldId id="265" r:id="rId11"/>
    <p:sldId id="266" r:id="rId12"/>
    <p:sldId id="269" r:id="rId13"/>
    <p:sldId id="260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6"/>
    <p:restoredTop sz="69157" autoAdjust="0"/>
  </p:normalViewPr>
  <p:slideViewPr>
    <p:cSldViewPr snapToGrid="0" snapToObjects="1" showGuides="1">
      <p:cViewPr varScale="1">
        <p:scale>
          <a:sx n="80" d="100"/>
          <a:sy n="80" d="100"/>
        </p:scale>
        <p:origin x="-21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CEB5D-40FE-FD41-9475-D1BF1178A4E0}" type="datetimeFigureOut">
              <a:rPr lang="nl-NL" smtClean="0"/>
              <a:t>21-3-2019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4D2B3-2F56-6147-ACEA-924C6AA9EE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67248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95F4C-8B48-FC4B-BED7-C7D2133872D6}" type="datetimeFigureOut">
              <a:rPr lang="nl-NL" smtClean="0"/>
              <a:t>21-3-2019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B2FA1-1D49-294F-B4FD-F789D45085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5878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mtClean="0"/>
              <a:t>Proces.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Thomas </a:t>
            </a:r>
            <a:r>
              <a:rPr lang="nl-NL" dirty="0" err="1" smtClean="0"/>
              <a:t>Renes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2FA1-1D49-294F-B4FD-F789D4508517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2811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Opzet (Beleid),</a:t>
            </a:r>
            <a:r>
              <a:rPr lang="nl-NL" baseline="0" dirty="0" smtClean="0"/>
              <a:t> Bestaan (Organisatie), Werking (Uitvoering in de praktijk, rol van de raad)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2FA1-1D49-294F-B4FD-F789D4508517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9745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Gevonden</a:t>
            </a:r>
            <a:r>
              <a:rPr lang="nl-NL" baseline="0" dirty="0" smtClean="0"/>
              <a:t> kwetsbaarheden zijn vorig jaar gedeeld met SP71 en de </a:t>
            </a:r>
            <a:r>
              <a:rPr lang="nl-NL" baseline="0" dirty="0" err="1" smtClean="0"/>
              <a:t>CISO’s</a:t>
            </a:r>
            <a:r>
              <a:rPr lang="nl-NL" baseline="0" dirty="0" smtClean="0"/>
              <a:t> van beide gemeenten. </a:t>
            </a:r>
          </a:p>
          <a:p>
            <a:r>
              <a:rPr lang="nl-NL" baseline="0" dirty="0" smtClean="0"/>
              <a:t>In de gelegenheid om deze kwetsbaarheden te herstellen.</a:t>
            </a:r>
          </a:p>
          <a:p>
            <a:endParaRPr lang="nl-NL" baseline="0" dirty="0" smtClean="0"/>
          </a:p>
          <a:p>
            <a:r>
              <a:rPr lang="nl-NL" baseline="0" dirty="0" smtClean="0"/>
              <a:t>Menselijk gedrag is de zwakste schakel in de IT beveiliging. Niet juist handelen. Bewust zijn van je handelen en gevolgen moet daarom centraal staan.</a:t>
            </a:r>
          </a:p>
          <a:p>
            <a:endParaRPr lang="nl-NL" baseline="0" dirty="0" smtClean="0"/>
          </a:p>
          <a:p>
            <a:r>
              <a:rPr lang="nl-NL" baseline="0" dirty="0" smtClean="0"/>
              <a:t>Verbeter de beveiliging. Zorg dat er voldoende middelen beschikbaar zijn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Gedrag 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Actualiteit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Informatievoorziening</a:t>
            </a:r>
          </a:p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2FA1-1D49-294F-B4FD-F789D4508517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0963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Stadhuis</a:t>
            </a:r>
            <a:r>
              <a:rPr lang="nl-NL" baseline="0" dirty="0" smtClean="0"/>
              <a:t> is een toegankelijke plek voor bezoekers. Bezoekers kunnen door het gebouw gaan dwalen en langs kamers van medewerkers komen.</a:t>
            </a:r>
          </a:p>
          <a:p>
            <a:r>
              <a:rPr lang="nl-NL" baseline="0" dirty="0" smtClean="0"/>
              <a:t>Gevaar dat als een computerscherm niet </a:t>
            </a:r>
            <a:r>
              <a:rPr lang="nl-NL" baseline="0" dirty="0" err="1" smtClean="0"/>
              <a:t>gelocked</a:t>
            </a:r>
            <a:r>
              <a:rPr lang="nl-NL" baseline="0" dirty="0" smtClean="0"/>
              <a:t> is of netwerk niet adequaat beveiligd. Een kwaadwillende kan dan zich toegang verschaffen tot het netwerk.</a:t>
            </a:r>
          </a:p>
          <a:p>
            <a:endParaRPr lang="nl-NL" baseline="0" dirty="0" smtClean="0"/>
          </a:p>
          <a:p>
            <a:r>
              <a:rPr lang="nl-NL" baseline="0" dirty="0" err="1" smtClean="0"/>
              <a:t>Phishing</a:t>
            </a:r>
            <a:r>
              <a:rPr lang="nl-NL" baseline="0" dirty="0" smtClean="0"/>
              <a:t> mail gevaar: 1 medewerker laat zijn inloggegevens achter, en de kwaadwillende kan inbreken met die </a:t>
            </a:r>
            <a:r>
              <a:rPr lang="nl-NL" baseline="0" dirty="0" err="1" smtClean="0"/>
              <a:t>inlogggevens</a:t>
            </a:r>
            <a:r>
              <a:rPr lang="nl-NL" baseline="0" dirty="0" smtClean="0"/>
              <a:t>.</a:t>
            </a:r>
          </a:p>
          <a:p>
            <a:endParaRPr lang="nl-NL" baseline="0" dirty="0" smtClean="0"/>
          </a:p>
          <a:p>
            <a:r>
              <a:rPr lang="nl-NL" baseline="0" dirty="0" smtClean="0"/>
              <a:t>Daarom belangrijk dat medewerkers continue blijven worden gewezen op hun verantwoordelijkheden en de gevaren.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Aanspreken van onbekenden op de gang.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Geen briefjes met wachtwoorden op de pc.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Overweeg om toegangsbeveiliging te versterken (pasjes die deuren openen).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Overweeg om </a:t>
            </a:r>
            <a:r>
              <a:rPr lang="nl-NL" baseline="0" dirty="0" err="1" smtClean="0"/>
              <a:t>two</a:t>
            </a:r>
            <a:r>
              <a:rPr lang="nl-NL" baseline="0" dirty="0" smtClean="0"/>
              <a:t> factor </a:t>
            </a:r>
            <a:r>
              <a:rPr lang="nl-NL" baseline="0" dirty="0" err="1" smtClean="0"/>
              <a:t>authentication</a:t>
            </a:r>
            <a:r>
              <a:rPr lang="nl-NL" baseline="0" dirty="0" smtClean="0"/>
              <a:t> te gebruiken (op je mobiel ontvang je een extra beveiligingscode die je naast je user </a:t>
            </a:r>
            <a:r>
              <a:rPr lang="nl-NL" baseline="0" dirty="0" err="1" smtClean="0"/>
              <a:t>id</a:t>
            </a:r>
            <a:r>
              <a:rPr lang="nl-NL" baseline="0" dirty="0" smtClean="0"/>
              <a:t> en wachtwoord moet invullen)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2FA1-1D49-294F-B4FD-F789D4508517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1680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Digitale ontwikkelingen gaan snel.</a:t>
            </a:r>
          </a:p>
          <a:p>
            <a:r>
              <a:rPr lang="nl-NL" dirty="0" smtClean="0"/>
              <a:t>Geconstateerd</a:t>
            </a:r>
            <a:r>
              <a:rPr lang="nl-NL" baseline="0" dirty="0" smtClean="0"/>
              <a:t> dat het beleid niet meer actueel is: AVG en BIO</a:t>
            </a:r>
          </a:p>
          <a:p>
            <a:endParaRPr lang="nl-NL" baseline="0" dirty="0" smtClean="0"/>
          </a:p>
          <a:p>
            <a:r>
              <a:rPr lang="nl-NL" baseline="0" dirty="0" smtClean="0"/>
              <a:t>Testen en audits uitvoeren. Is alles nog op orde? </a:t>
            </a:r>
          </a:p>
          <a:p>
            <a:endParaRPr lang="nl-NL" baseline="0" dirty="0" smtClean="0"/>
          </a:p>
          <a:p>
            <a:r>
              <a:rPr lang="nl-NL" baseline="0" dirty="0" smtClean="0"/>
              <a:t>Elke dag worden nieuwe kwetsbaarheden/lekken ontdekt door hackers in de IT systemen.  </a:t>
            </a:r>
          </a:p>
          <a:p>
            <a:r>
              <a:rPr lang="nl-NL" baseline="0" dirty="0" smtClean="0"/>
              <a:t>Wedloop dat fabrikanten vervolgens security updates uitbrengen. </a:t>
            </a:r>
          </a:p>
          <a:p>
            <a:r>
              <a:rPr lang="nl-NL" baseline="0" dirty="0" smtClean="0"/>
              <a:t>Installeer die snel na verschijning zodat de kwetsbaarheden worden gerepareerd.</a:t>
            </a:r>
          </a:p>
          <a:p>
            <a:endParaRPr lang="nl-NL" baseline="0" dirty="0" smtClean="0"/>
          </a:p>
          <a:p>
            <a:r>
              <a:rPr lang="nl-NL" baseline="0" dirty="0" smtClean="0"/>
              <a:t>U zult straks zien dat sommige kwetsbaarheden zitten in randapparatuur die aangesloten zijn op het netwerk.</a:t>
            </a:r>
          </a:p>
          <a:p>
            <a:r>
              <a:rPr lang="nl-NL" baseline="0" dirty="0" smtClean="0"/>
              <a:t>Maak afspraken dat leveranciers deze ook beheren en updaten.</a:t>
            </a:r>
          </a:p>
          <a:p>
            <a:r>
              <a:rPr lang="nl-NL" baseline="0" dirty="0" smtClean="0"/>
              <a:t>Vaak hebben randapparatuur een standaard fabriekswachtwoord. Wijzig dat direct.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2FA1-1D49-294F-B4FD-F789D4508517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3359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Bewaken of</a:t>
            </a:r>
            <a:r>
              <a:rPr lang="nl-NL" baseline="0" dirty="0" smtClean="0"/>
              <a:t> de toegezegde v</a:t>
            </a:r>
            <a:r>
              <a:rPr lang="nl-NL" dirty="0" smtClean="0"/>
              <a:t>erbeteracties ook daadwerkelijk</a:t>
            </a:r>
            <a:r>
              <a:rPr lang="nl-NL" baseline="0" dirty="0" smtClean="0"/>
              <a:t> worden uitgevoerd.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Dienstverlening</a:t>
            </a:r>
            <a:r>
              <a:rPr lang="nl-NL" baseline="0" dirty="0" smtClean="0"/>
              <a:t> ondergebracht bij Servicepunt 71 ook de FG en CIO.</a:t>
            </a:r>
          </a:p>
          <a:p>
            <a:r>
              <a:rPr lang="nl-NL" baseline="0" dirty="0" smtClean="0"/>
              <a:t>Eigen CISO in dienst bij de gemeente.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VRIS</a:t>
            </a:r>
            <a:r>
              <a:rPr lang="nl-NL" baseline="0" dirty="0" smtClean="0"/>
              <a:t> (Versterking Regionale I-Samenwerking): werken voor de </a:t>
            </a:r>
            <a:r>
              <a:rPr lang="nl-NL" b="1" baseline="0" dirty="0" smtClean="0"/>
              <a:t>Leidse regio </a:t>
            </a:r>
            <a:r>
              <a:rPr lang="nl-NL" baseline="0" dirty="0" smtClean="0"/>
              <a:t>i.p.v. werken voor aparte organisaties (de gemeenten en Servicepunt). Dit programma loopt tot 2020.</a:t>
            </a:r>
          </a:p>
          <a:p>
            <a:r>
              <a:rPr lang="nl-NL" baseline="0" dirty="0" smtClean="0"/>
              <a:t>Dit betekent ook wat voor de informatievoorziening aan de raden.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2FA1-1D49-294F-B4FD-F789D4508517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3822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(null)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xmlns="" id="{B0CA3B5A-B884-0745-89C3-02FC12891771}"/>
              </a:ext>
            </a:extLst>
          </p:cNvPr>
          <p:cNvSpPr/>
          <p:nvPr userDrawn="1"/>
        </p:nvSpPr>
        <p:spPr>
          <a:xfrm>
            <a:off x="0" y="1030287"/>
            <a:ext cx="9144000" cy="54625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xmlns="" id="{A5911FCA-356D-8547-A34D-072305841111}"/>
              </a:ext>
            </a:extLst>
          </p:cNvPr>
          <p:cNvSpPr/>
          <p:nvPr userDrawn="1"/>
        </p:nvSpPr>
        <p:spPr>
          <a:xfrm>
            <a:off x="0" y="1122363"/>
            <a:ext cx="9144000" cy="26846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1122363"/>
            <a:ext cx="5294086" cy="2189638"/>
          </a:xfrm>
        </p:spPr>
        <p:txBody>
          <a:bodyPr anchor="b"/>
          <a:lstStyle>
            <a:lvl1pPr algn="l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72857"/>
            <a:ext cx="4103914" cy="1235710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21-03-2019</a:t>
            </a:r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Digitaal gedrag: veilig en verantwoordelijk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144942B5-682F-1347-A91B-A7279EE906EF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xmlns="" id="{199543CF-9BF1-2D4B-AEE4-03EF01B85218}"/>
              </a:ext>
            </a:extLst>
          </p:cNvPr>
          <p:cNvSpPr/>
          <p:nvPr userDrawn="1"/>
        </p:nvSpPr>
        <p:spPr>
          <a:xfrm>
            <a:off x="-1" y="-6263"/>
            <a:ext cx="6789107" cy="989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xmlns="" id="{4DCD66AC-6750-5242-BFDB-A3A535C137F4}"/>
              </a:ext>
            </a:extLst>
          </p:cNvPr>
          <p:cNvSpPr/>
          <p:nvPr userDrawn="1"/>
        </p:nvSpPr>
        <p:spPr>
          <a:xfrm>
            <a:off x="1" y="1030287"/>
            <a:ext cx="9143999" cy="920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05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2889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xmlns="" id="{80D974F5-9099-494E-B37C-D681A07DBD3E}"/>
              </a:ext>
            </a:extLst>
          </p:cNvPr>
          <p:cNvSpPr/>
          <p:nvPr userDrawn="1"/>
        </p:nvSpPr>
        <p:spPr>
          <a:xfrm>
            <a:off x="-2" y="4816800"/>
            <a:ext cx="9144000" cy="204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xmlns="" id="{642B0103-64A4-8646-9EC9-CC590B4A3FA2}"/>
              </a:ext>
            </a:extLst>
          </p:cNvPr>
          <p:cNvSpPr/>
          <p:nvPr userDrawn="1"/>
        </p:nvSpPr>
        <p:spPr>
          <a:xfrm>
            <a:off x="0" y="4354343"/>
            <a:ext cx="9143998" cy="4624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xmlns="" id="{30A5E018-4A59-E842-966E-84A304D9FB9D}"/>
              </a:ext>
            </a:extLst>
          </p:cNvPr>
          <p:cNvSpPr/>
          <p:nvPr userDrawn="1"/>
        </p:nvSpPr>
        <p:spPr>
          <a:xfrm>
            <a:off x="0" y="4816800"/>
            <a:ext cx="9144000" cy="50164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xmlns="" id="{6274F764-69C5-E141-B544-3BFAB5429D7A}"/>
              </a:ext>
            </a:extLst>
          </p:cNvPr>
          <p:cNvSpPr/>
          <p:nvPr userDrawn="1"/>
        </p:nvSpPr>
        <p:spPr>
          <a:xfrm>
            <a:off x="-1" y="-6263"/>
            <a:ext cx="9144001" cy="989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xmlns="" id="{40E966F6-8C89-D04D-B648-DEE749979D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3812" y="403201"/>
            <a:ext cx="7776373" cy="387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3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"/>
            <a:ext cx="5878621" cy="820455"/>
          </a:xfrm>
        </p:spPr>
        <p:txBody>
          <a:bodyPr>
            <a:normAutofit/>
          </a:bodyPr>
          <a:lstStyle>
            <a:lvl1pPr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58866"/>
            <a:ext cx="7886700" cy="491809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0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xmlns="" id="{CF83EA70-93F8-324A-837F-4583338ED4FA}"/>
              </a:ext>
            </a:extLst>
          </p:cNvPr>
          <p:cNvSpPr/>
          <p:nvPr userDrawn="1"/>
        </p:nvSpPr>
        <p:spPr>
          <a:xfrm>
            <a:off x="0" y="820455"/>
            <a:ext cx="9144000" cy="54809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05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5848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3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747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274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230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om een afbeelding toe te 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706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xmlns="" id="{5787A926-40E0-934F-B498-86E86C279A6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739267" y="155390"/>
            <a:ext cx="2201703" cy="763653"/>
          </a:xfrm>
          <a:prstGeom prst="rect">
            <a:avLst/>
          </a:prstGeom>
        </p:spPr>
      </p:pic>
      <p:grpSp>
        <p:nvGrpSpPr>
          <p:cNvPr id="15" name="Groep 14">
            <a:extLst>
              <a:ext uri="{FF2B5EF4-FFF2-40B4-BE49-F238E27FC236}">
                <a16:creationId xmlns:a16="http://schemas.microsoft.com/office/drawing/2014/main" xmlns="" id="{0FDF19B0-44F3-5F4F-8CB3-8D7A8C2B8A97}"/>
              </a:ext>
            </a:extLst>
          </p:cNvPr>
          <p:cNvGrpSpPr/>
          <p:nvPr userDrawn="1"/>
        </p:nvGrpSpPr>
        <p:grpSpPr>
          <a:xfrm>
            <a:off x="0" y="-8916"/>
            <a:ext cx="6613742" cy="916618"/>
            <a:chOff x="-1" y="-8916"/>
            <a:chExt cx="6375749" cy="916618"/>
          </a:xfrm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xmlns="" id="{0C364B3C-78D2-3F4D-926F-7B1353826568}"/>
                </a:ext>
              </a:extLst>
            </p:cNvPr>
            <p:cNvSpPr/>
            <p:nvPr userDrawn="1"/>
          </p:nvSpPr>
          <p:spPr>
            <a:xfrm>
              <a:off x="-1" y="-8916"/>
              <a:ext cx="6375749" cy="91661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xmlns="" id="{55453DA8-562E-4245-A397-D0DED118753C}"/>
                </a:ext>
              </a:extLst>
            </p:cNvPr>
            <p:cNvSpPr/>
            <p:nvPr userDrawn="1"/>
          </p:nvSpPr>
          <p:spPr>
            <a:xfrm>
              <a:off x="0" y="822902"/>
              <a:ext cx="6375748" cy="84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1" name="Rechthoek 10">
            <a:extLst>
              <a:ext uri="{FF2B5EF4-FFF2-40B4-BE49-F238E27FC236}">
                <a16:creationId xmlns:a16="http://schemas.microsoft.com/office/drawing/2014/main" xmlns="" id="{EFD0C471-B514-9045-8CDD-7F1E88D8FE83}"/>
              </a:ext>
            </a:extLst>
          </p:cNvPr>
          <p:cNvSpPr/>
          <p:nvPr userDrawn="1"/>
        </p:nvSpPr>
        <p:spPr>
          <a:xfrm>
            <a:off x="-2" y="6492874"/>
            <a:ext cx="9144001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95543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417523"/>
            <a:ext cx="7886700" cy="3759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21-03-2019</a:t>
            </a:r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28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Digitaal gedrag: veilig en verantwoordelijk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fld id="{144942B5-682F-1347-A91B-A7279EE906EF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013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520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20F46E8-EAAB-A243-9552-D894420A5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</a:t>
            </a:r>
            <a:r>
              <a:rPr lang="nl-NL" dirty="0" smtClean="0"/>
              <a:t>. Actualiteit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4D43D1BA-7E77-6240-B31E-6E7CADA08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Nieuwe wet- en regelgeving verdient </a:t>
            </a:r>
            <a:r>
              <a:rPr lang="nl-NL" dirty="0" smtClean="0"/>
              <a:t>aandacht</a:t>
            </a:r>
            <a:r>
              <a:rPr lang="nl-NL" dirty="0"/>
              <a:t>: </a:t>
            </a:r>
          </a:p>
          <a:p>
            <a:pPr lvl="1"/>
            <a:r>
              <a:rPr lang="nl-NL" dirty="0"/>
              <a:t>AVG-beleid is nog niet op </a:t>
            </a:r>
            <a:r>
              <a:rPr lang="nl-NL" dirty="0" smtClean="0"/>
              <a:t>orde</a:t>
            </a:r>
            <a:endParaRPr lang="nl-NL" dirty="0"/>
          </a:p>
          <a:p>
            <a:pPr lvl="1"/>
            <a:r>
              <a:rPr lang="nl-NL" dirty="0"/>
              <a:t>Wet BIO per 1-1-2020: zorg voor tijdige </a:t>
            </a:r>
            <a:r>
              <a:rPr lang="nl-NL" dirty="0" smtClean="0"/>
              <a:t>inrichting</a:t>
            </a:r>
          </a:p>
          <a:p>
            <a:r>
              <a:rPr lang="nl-NL" dirty="0" smtClean="0"/>
              <a:t>Voer </a:t>
            </a:r>
            <a:r>
              <a:rPr lang="nl-NL" dirty="0"/>
              <a:t>periodiek en tijdig audits en penetratietesten uit door gespecialiseerde bureaus. Voer risico-analyses en evaluaties uit. Zorg voor een tijdige en heldere follow-up van gevonden zwakheden. </a:t>
            </a:r>
            <a:endParaRPr lang="nl-NL" dirty="0" smtClean="0"/>
          </a:p>
          <a:p>
            <a:pPr lvl="0"/>
            <a:r>
              <a:rPr lang="nl-NL" dirty="0" smtClean="0"/>
              <a:t>Installeer </a:t>
            </a:r>
            <a:r>
              <a:rPr lang="nl-NL" dirty="0"/>
              <a:t>security updates zo snel mogelijk na verschijning. </a:t>
            </a:r>
            <a:endParaRPr lang="nl-NL" dirty="0" smtClean="0"/>
          </a:p>
          <a:p>
            <a:pPr lvl="0"/>
            <a:r>
              <a:rPr lang="nl-NL" dirty="0" smtClean="0"/>
              <a:t>Maak </a:t>
            </a:r>
            <a:r>
              <a:rPr lang="nl-NL" dirty="0"/>
              <a:t>afspraken met leveranciers van apparatuur over het beheren en updaten van systemen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90F6908F-2BC5-FE43-86ED-1D0ACA24C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A23BA4A0-DD23-5644-8647-88E00EB77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FC4FE7ED-F146-7E47-BC57-94FC5E848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40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19969B3-5AA3-BE46-97EB-9BE113DF2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</a:t>
            </a:r>
            <a:r>
              <a:rPr lang="nl-NL" dirty="0" smtClean="0"/>
              <a:t>. Informatievoorziening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5D42470-FCFB-4C45-B7BF-F38EBCBE5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Zorg ervoor dat </a:t>
            </a:r>
            <a:r>
              <a:rPr lang="nl-NL" dirty="0" err="1"/>
              <a:t>verbeteracties</a:t>
            </a:r>
            <a:r>
              <a:rPr lang="nl-NL" dirty="0"/>
              <a:t> zichtbaar zijn voor de raad. Houdt toezicht op de gehele PDCA-cyclus: vooral op de </a:t>
            </a:r>
            <a:r>
              <a:rPr lang="nl-NL" dirty="0" smtClean="0"/>
              <a:t>‘act’ (de toegezegde verbeteracties).</a:t>
            </a:r>
            <a:endParaRPr lang="nl-NL" dirty="0"/>
          </a:p>
          <a:p>
            <a:r>
              <a:rPr lang="nl-NL" dirty="0" smtClean="0"/>
              <a:t>Houd </a:t>
            </a:r>
            <a:r>
              <a:rPr lang="nl-NL" dirty="0"/>
              <a:t>zicht op de verantwoordelijkheden en bevoegdheden die de komende jaren in transitie zijn bij het verder regionaliseren van de veiligheidsfunctie.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AE081A49-2530-984E-A3D8-AA7387215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A401F3DC-1A6B-964F-B40A-56BFFDA3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49F6F2AE-3CC4-1F47-9F57-ACA97C3F6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47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</a:t>
            </a:r>
            <a:r>
              <a:rPr lang="nl-NL" dirty="0" smtClean="0"/>
              <a:t>. 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Vragen?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503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523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6243804-1276-6344-9C9B-652BAE5DA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1" y="1339217"/>
            <a:ext cx="5294086" cy="2189638"/>
          </a:xfrm>
        </p:spPr>
        <p:txBody>
          <a:bodyPr>
            <a:normAutofit fontScale="90000"/>
          </a:bodyPr>
          <a:lstStyle/>
          <a:p>
            <a:r>
              <a:rPr lang="nl-NL" dirty="0"/>
              <a:t>Digitaal gedrag</a:t>
            </a:r>
            <a:br>
              <a:rPr lang="nl-NL" dirty="0"/>
            </a:br>
            <a:r>
              <a:rPr lang="nl-NL" dirty="0"/>
              <a:t>Veilig en Verantwoordelijk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B3DC382B-4877-754D-BAC1-D60268DA7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172856"/>
            <a:ext cx="4905828" cy="2022965"/>
          </a:xfrm>
        </p:spPr>
        <p:txBody>
          <a:bodyPr>
            <a:normAutofit/>
          </a:bodyPr>
          <a:lstStyle/>
          <a:p>
            <a:r>
              <a:rPr lang="nl-NL" dirty="0"/>
              <a:t>Onderzoek naar digitale veiligheid in Leiden en </a:t>
            </a:r>
            <a:r>
              <a:rPr lang="nl-NL" dirty="0" smtClean="0"/>
              <a:t>Leiderdorp</a:t>
            </a:r>
          </a:p>
          <a:p>
            <a:endParaRPr lang="nl-NL" dirty="0"/>
          </a:p>
          <a:p>
            <a:r>
              <a:rPr lang="nl-NL" dirty="0" smtClean="0"/>
              <a:t>Beatrice Snel en Maurice Dister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530520D5-404F-2D4F-9C83-929A7A2B8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21-03-2019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4FD0AEB7-5F71-9644-A2F8-62AFE8B3F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020A6FA0-DE3F-6641-AF4D-FA9FE5909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pPr/>
              <a:t>2</a:t>
            </a:fld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xmlns="" id="{B329C94A-2322-D949-BB27-7DB426E1F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1628" y="1970314"/>
            <a:ext cx="4100286" cy="410028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xmlns="" id="{EBB9E3F1-171E-464B-BDF3-20D4D6A1CC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309" y="2730297"/>
            <a:ext cx="1985861" cy="1939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79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Bijeenkomst voor twee gemeenteraden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1</a:t>
            </a:r>
            <a:r>
              <a:rPr lang="nl-NL" dirty="0" smtClean="0"/>
              <a:t>. </a:t>
            </a:r>
            <a:r>
              <a:rPr lang="nl-NL" u="sng" dirty="0" smtClean="0"/>
              <a:t>Besloten</a:t>
            </a:r>
            <a:r>
              <a:rPr lang="nl-NL" dirty="0" smtClean="0"/>
              <a:t> deel</a:t>
            </a:r>
          </a:p>
          <a:p>
            <a:pPr lvl="1"/>
            <a:r>
              <a:rPr lang="nl-NL" dirty="0" smtClean="0"/>
              <a:t>19:00 uur</a:t>
            </a:r>
          </a:p>
          <a:p>
            <a:pPr lvl="1"/>
            <a:r>
              <a:rPr lang="nl-NL" dirty="0" smtClean="0"/>
              <a:t>voor Leiden en Leiderdorp - vragen</a:t>
            </a:r>
          </a:p>
          <a:p>
            <a:pPr lvl="1"/>
            <a:r>
              <a:rPr lang="nl-NL" dirty="0" smtClean="0"/>
              <a:t>voor </a:t>
            </a:r>
            <a:r>
              <a:rPr lang="nl-NL" u="sng" dirty="0" smtClean="0"/>
              <a:t>alleen</a:t>
            </a:r>
            <a:r>
              <a:rPr lang="nl-NL" dirty="0" smtClean="0"/>
              <a:t> Leiderdorp – vragen</a:t>
            </a:r>
          </a:p>
          <a:p>
            <a:pPr lvl="1"/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2. Openbare presentatie</a:t>
            </a:r>
            <a:endParaRPr lang="nl-NL" dirty="0"/>
          </a:p>
          <a:p>
            <a:pPr lvl="1"/>
            <a:r>
              <a:rPr lang="nl-NL" dirty="0" smtClean="0"/>
              <a:t>20:00 uur</a:t>
            </a:r>
          </a:p>
          <a:p>
            <a:pPr lvl="1"/>
            <a:r>
              <a:rPr lang="nl-NL" dirty="0" smtClean="0"/>
              <a:t>Over </a:t>
            </a:r>
            <a:r>
              <a:rPr lang="nl-NL" dirty="0"/>
              <a:t>het onderzoek</a:t>
            </a:r>
          </a:p>
          <a:p>
            <a:pPr lvl="1"/>
            <a:r>
              <a:rPr lang="nl-NL" dirty="0"/>
              <a:t>Onderzoeksvraag</a:t>
            </a:r>
          </a:p>
          <a:p>
            <a:pPr lvl="1"/>
            <a:r>
              <a:rPr lang="nl-NL" dirty="0"/>
              <a:t>Conclusies</a:t>
            </a:r>
          </a:p>
          <a:p>
            <a:pPr lvl="1"/>
            <a:r>
              <a:rPr lang="nl-NL" dirty="0"/>
              <a:t>Aanbevelingen</a:t>
            </a:r>
          </a:p>
          <a:p>
            <a:pPr lvl="1"/>
            <a:r>
              <a:rPr lang="nl-NL" dirty="0"/>
              <a:t>Vragen</a:t>
            </a:r>
          </a:p>
          <a:p>
            <a:pPr lvl="1"/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2467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1</a:t>
            </a:r>
            <a:r>
              <a:rPr lang="nl-NL" dirty="0" smtClean="0"/>
              <a:t>. Hoe veilig zijn de informatiesystemen?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 smtClean="0"/>
              <a:t>Besloten</a:t>
            </a:r>
            <a:r>
              <a:rPr lang="nl-NL" dirty="0" smtClean="0"/>
              <a:t> deel</a:t>
            </a:r>
          </a:p>
          <a:p>
            <a:r>
              <a:rPr lang="nl-NL" dirty="0" smtClean="0"/>
              <a:t>19:00 Resultaten penetratietesten/</a:t>
            </a:r>
            <a:r>
              <a:rPr lang="nl-NL" dirty="0" err="1" smtClean="0"/>
              <a:t>hacks</a:t>
            </a:r>
            <a:r>
              <a:rPr lang="nl-NL" dirty="0" smtClean="0"/>
              <a:t> toegelicht door ethische hacker van Guardian360</a:t>
            </a:r>
            <a:endParaRPr lang="nl-NL" dirty="0"/>
          </a:p>
          <a:p>
            <a:r>
              <a:rPr lang="nl-NL" dirty="0" smtClean="0"/>
              <a:t>Vragen</a:t>
            </a:r>
          </a:p>
          <a:p>
            <a:r>
              <a:rPr lang="nl-NL" dirty="0" smtClean="0"/>
              <a:t>19:40 – 19:50 uur </a:t>
            </a:r>
            <a:r>
              <a:rPr lang="nl-NL" u="sng" dirty="0" smtClean="0"/>
              <a:t>alleen</a:t>
            </a:r>
            <a:r>
              <a:rPr lang="nl-NL" dirty="0" smtClean="0"/>
              <a:t> Leiderdorp</a:t>
            </a:r>
          </a:p>
          <a:p>
            <a:pPr marL="457200" lvl="1" indent="0">
              <a:buNone/>
            </a:pP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7710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EA195B4-0F32-684C-842D-107B34237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</a:t>
            </a:r>
            <a:r>
              <a:rPr lang="nl-NL" dirty="0" smtClean="0"/>
              <a:t>. Over </a:t>
            </a:r>
            <a:r>
              <a:rPr lang="nl-NL" dirty="0"/>
              <a:t>het 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7F49F29E-F5B9-D14C-B7CB-76527A32F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Uitgevoerd </a:t>
            </a:r>
            <a:r>
              <a:rPr lang="nl-NL" dirty="0" smtClean="0"/>
              <a:t>door </a:t>
            </a:r>
            <a:r>
              <a:rPr lang="nl-NL" dirty="0" err="1" smtClean="0"/>
              <a:t>Necker</a:t>
            </a:r>
            <a:r>
              <a:rPr lang="nl-NL" dirty="0" smtClean="0"/>
              <a:t> van </a:t>
            </a:r>
            <a:r>
              <a:rPr lang="nl-NL" dirty="0" err="1" smtClean="0"/>
              <a:t>Naem</a:t>
            </a:r>
            <a:r>
              <a:rPr lang="nl-NL" dirty="0" smtClean="0"/>
              <a:t> in </a:t>
            </a:r>
            <a:r>
              <a:rPr lang="nl-NL" dirty="0"/>
              <a:t>de tweede helft van </a:t>
            </a:r>
            <a:r>
              <a:rPr lang="nl-NL" dirty="0" smtClean="0"/>
              <a:t>2018.</a:t>
            </a:r>
          </a:p>
          <a:p>
            <a:r>
              <a:rPr lang="nl-NL" dirty="0" smtClean="0"/>
              <a:t>Penetratietesten/</a:t>
            </a:r>
            <a:r>
              <a:rPr lang="nl-NL" dirty="0" err="1" smtClean="0"/>
              <a:t>hacks</a:t>
            </a:r>
            <a:r>
              <a:rPr lang="nl-NL" dirty="0" smtClean="0"/>
              <a:t> </a:t>
            </a:r>
            <a:r>
              <a:rPr lang="nl-NL" dirty="0"/>
              <a:t>uitgevoerd door ethische hackers van Guardian360</a:t>
            </a:r>
            <a:r>
              <a:rPr lang="nl-NL" dirty="0" smtClean="0"/>
              <a:t>.</a:t>
            </a:r>
            <a:endParaRPr lang="nl-NL" dirty="0"/>
          </a:p>
          <a:p>
            <a:r>
              <a:rPr lang="nl-NL" dirty="0"/>
              <a:t>Goede samenwerking met beide gemeenten en </a:t>
            </a:r>
            <a:r>
              <a:rPr lang="nl-NL" dirty="0" smtClean="0"/>
              <a:t>Servicepunt71.</a:t>
            </a:r>
          </a:p>
          <a:p>
            <a:r>
              <a:rPr lang="nl-NL" dirty="0" smtClean="0"/>
              <a:t>Niet alle informatiesystemen zijn getest.</a:t>
            </a:r>
            <a:endParaRPr lang="nl-NL" dirty="0"/>
          </a:p>
          <a:p>
            <a:r>
              <a:rPr lang="nl-NL" dirty="0" smtClean="0"/>
              <a:t>Kwetsbaarheden </a:t>
            </a:r>
            <a:r>
              <a:rPr lang="nl-NL" dirty="0"/>
              <a:t>vroegtijdig gedeeld met betrokkenen om snel herstel mogelijk te </a:t>
            </a:r>
            <a:r>
              <a:rPr lang="nl-NL" dirty="0" smtClean="0"/>
              <a:t>maken.</a:t>
            </a:r>
            <a:endParaRPr lang="nl-NL" dirty="0"/>
          </a:p>
          <a:p>
            <a:r>
              <a:rPr lang="nl-NL" dirty="0"/>
              <a:t>Details van het technische </a:t>
            </a:r>
            <a:r>
              <a:rPr lang="nl-NL" dirty="0" err="1"/>
              <a:t>onderzoeksdeel</a:t>
            </a:r>
            <a:r>
              <a:rPr lang="nl-NL" dirty="0"/>
              <a:t> </a:t>
            </a:r>
            <a:r>
              <a:rPr lang="nl-NL" dirty="0" smtClean="0"/>
              <a:t>worden gedeeld </a:t>
            </a:r>
            <a:r>
              <a:rPr lang="nl-NL" dirty="0"/>
              <a:t>in een </a:t>
            </a:r>
            <a:r>
              <a:rPr lang="nl-NL" dirty="0" smtClean="0"/>
              <a:t>vertrouwelijke </a:t>
            </a:r>
            <a:r>
              <a:rPr lang="nl-NL" dirty="0"/>
              <a:t>bijeenkomst met de raadsleden.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0CE3124C-6612-A249-80DA-FD741A890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3C35055D-09B8-C346-B3B2-02CAAB5C2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92FB1401-5311-3D46-ADDB-EC25055B5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077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BC7EB86-C5E7-C646-A4BA-488027DCD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</a:t>
            </a:r>
            <a:r>
              <a:rPr lang="nl-NL" dirty="0" smtClean="0"/>
              <a:t>. Onderzoeksvraag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BD6CE2A0-6806-724B-9906-8A8A36C34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Doel: Meer inzicht bieden in de informatiebeveiliging van Leiden en Leiderdorp. </a:t>
            </a:r>
          </a:p>
          <a:p>
            <a:r>
              <a:rPr lang="nl-NL" dirty="0"/>
              <a:t>Hebben de gemeenten een goed beeld van de belangrijkste risico’s?</a:t>
            </a:r>
          </a:p>
          <a:p>
            <a:r>
              <a:rPr lang="nl-NL" dirty="0"/>
              <a:t>Beschikken de gemeenten over een adequaat informatiebeveiligingsbeleid?</a:t>
            </a:r>
          </a:p>
          <a:p>
            <a:r>
              <a:rPr lang="nl-NL" dirty="0"/>
              <a:t>Wordt het beleid adequaat uitgevoerd en gemonitord?</a:t>
            </a:r>
          </a:p>
          <a:p>
            <a:r>
              <a:rPr lang="nl-NL" dirty="0"/>
              <a:t>Hoe is de informatievoorziening aan de gemeenteraden</a:t>
            </a:r>
            <a:r>
              <a:rPr lang="nl-NL" dirty="0" smtClean="0"/>
              <a:t>?</a:t>
            </a:r>
          </a:p>
          <a:p>
            <a:r>
              <a:rPr lang="nl-NL" dirty="0" smtClean="0"/>
              <a:t>Hoe veilig zijn de informatiesystemen?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26F96336-BEB3-264A-8023-FF276B3C6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02DCD545-594A-9E4A-ADA0-2CACD2FAD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477D7149-E748-6E45-BE6A-A50E436A7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17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DC33C32-3054-C948-A9D4-9E3319EF7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2</a:t>
            </a:r>
            <a:r>
              <a:rPr lang="nl-NL" dirty="0" smtClean="0"/>
              <a:t>. Conclusies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A048672-B2C5-6F43-91D5-4AC0D909B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Het beleid en de organisatie rondom digitale veiligheid zijn </a:t>
            </a:r>
            <a:r>
              <a:rPr lang="nl-NL" dirty="0" smtClean="0"/>
              <a:t>ingeregeld.</a:t>
            </a:r>
            <a:endParaRPr lang="nl-NL" dirty="0"/>
          </a:p>
          <a:p>
            <a:r>
              <a:rPr lang="nl-NL" dirty="0"/>
              <a:t>Het beleid is op punten verouderd (AVG</a:t>
            </a:r>
            <a:r>
              <a:rPr lang="nl-NL" dirty="0" smtClean="0"/>
              <a:t>).</a:t>
            </a:r>
            <a:endParaRPr lang="nl-NL" dirty="0"/>
          </a:p>
          <a:p>
            <a:r>
              <a:rPr lang="nl-NL" dirty="0"/>
              <a:t>Er worden periodiek technische testen uitgevoerd</a:t>
            </a:r>
            <a:r>
              <a:rPr lang="nl-NL" dirty="0" smtClean="0"/>
              <a:t>, maar </a:t>
            </a:r>
            <a:r>
              <a:rPr lang="nl-NL" dirty="0"/>
              <a:t>de follow-up wordt niet altijd door de raad </a:t>
            </a:r>
            <a:r>
              <a:rPr lang="nl-NL" dirty="0" smtClean="0"/>
              <a:t>gemonitord.</a:t>
            </a:r>
            <a:endParaRPr lang="nl-NL" dirty="0"/>
          </a:p>
          <a:p>
            <a:r>
              <a:rPr lang="nl-NL" dirty="0" smtClean="0"/>
              <a:t>Goed beveiligd tegen aanvallen van </a:t>
            </a:r>
            <a:r>
              <a:rPr lang="nl-NL" u="sng" dirty="0" smtClean="0"/>
              <a:t>buitenaf</a:t>
            </a:r>
            <a:r>
              <a:rPr lang="nl-NL" dirty="0" smtClean="0"/>
              <a:t>.</a:t>
            </a:r>
            <a:endParaRPr lang="nl-NL" dirty="0"/>
          </a:p>
          <a:p>
            <a:r>
              <a:rPr lang="nl-NL" dirty="0" smtClean="0"/>
              <a:t>Maar </a:t>
            </a:r>
            <a:r>
              <a:rPr lang="nl-NL" u="sng" dirty="0" smtClean="0"/>
              <a:t>met</a:t>
            </a:r>
            <a:r>
              <a:rPr lang="nl-NL" dirty="0" smtClean="0"/>
              <a:t> toegang tot het kantoornetwerk, waren systemen wel te benaderen </a:t>
            </a:r>
            <a:r>
              <a:rPr lang="nl-NL" dirty="0"/>
              <a:t>door onbevoegden, door kwetsbaarheden in de </a:t>
            </a:r>
            <a:r>
              <a:rPr lang="nl-NL" dirty="0" smtClean="0"/>
              <a:t>beveiliging.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47671C60-9DEF-494B-8F75-7B4D51FE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4177E5D0-9047-2547-BF1C-AF461286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7</a:t>
            </a:fld>
            <a:endParaRPr lang="nl-NL"/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xmlns="" id="{226BEC86-77D8-C649-9C79-4245EC80F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434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1C7AFD7-081C-E84A-B107-D2BCC2CCF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</a:t>
            </a:r>
            <a:r>
              <a:rPr lang="nl-NL" dirty="0" smtClean="0"/>
              <a:t>. Aanbevelingen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DF627239-F06A-6F47-B6B7-D9838EF65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Los </a:t>
            </a:r>
            <a:r>
              <a:rPr lang="nl-NL" dirty="0" smtClean="0"/>
              <a:t>de kwetsbaarheden op die geconstateerd zijn tijdens de penetratietesten.</a:t>
            </a:r>
          </a:p>
          <a:p>
            <a:pPr lvl="0"/>
            <a:r>
              <a:rPr lang="nl-NL" dirty="0"/>
              <a:t>Maak de organisatie en de medewerkers ervan bewust dat het grootste risico voor de digitale veiligheid, het (eigen) gedrag is</a:t>
            </a:r>
            <a:r>
              <a:rPr lang="nl-NL" dirty="0" smtClean="0"/>
              <a:t>.</a:t>
            </a:r>
          </a:p>
          <a:p>
            <a:pPr lvl="0"/>
            <a:r>
              <a:rPr lang="nl-NL" dirty="0"/>
              <a:t>Verbeter de </a:t>
            </a:r>
            <a:r>
              <a:rPr lang="nl-NL" dirty="0" smtClean="0"/>
              <a:t>(fysieke) beveiliging</a:t>
            </a:r>
            <a:r>
              <a:rPr lang="nl-NL" dirty="0"/>
              <a:t>. </a:t>
            </a:r>
            <a:endParaRPr lang="nl-NL" dirty="0" smtClean="0"/>
          </a:p>
          <a:p>
            <a:pPr lvl="0"/>
            <a:r>
              <a:rPr lang="nl-NL" dirty="0"/>
              <a:t>Controleer de ontwikkelingen binnen digitale veiligheid op de drie kwetsbaarheden (het gedrag, de actualiteit en de informatievoorziening) en op de beschikbaarheid van voldoende middelen. 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A8EB22B3-EA4E-9041-9A58-AE1031019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857117F3-1793-6543-B970-F5BAA40E6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D788E96B-986F-8646-BE6D-C8422E106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411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CD83878-704F-E942-83D6-2FF0CFD28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2</a:t>
            </a:r>
            <a:r>
              <a:rPr lang="nl-NL" dirty="0" smtClean="0"/>
              <a:t>. Gedrag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5F887411-7BE2-5249-ADC1-1D229008A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Verantwoordelijk menselijk </a:t>
            </a:r>
            <a:r>
              <a:rPr lang="nl-NL" dirty="0"/>
              <a:t>gedrag is </a:t>
            </a:r>
            <a:r>
              <a:rPr lang="nl-NL" dirty="0" smtClean="0"/>
              <a:t>cruciaal.</a:t>
            </a:r>
          </a:p>
          <a:p>
            <a:r>
              <a:rPr lang="nl-NL" dirty="0" smtClean="0"/>
              <a:t>Veiligheidsbewustzijn </a:t>
            </a:r>
            <a:r>
              <a:rPr lang="nl-NL" dirty="0"/>
              <a:t>is aanwezig, maar verdient blijvende </a:t>
            </a:r>
            <a:r>
              <a:rPr lang="nl-NL" dirty="0" smtClean="0"/>
              <a:t>aandacht. </a:t>
            </a:r>
            <a:endParaRPr lang="nl-NL" dirty="0"/>
          </a:p>
          <a:p>
            <a:r>
              <a:rPr lang="nl-NL" dirty="0" smtClean="0"/>
              <a:t>Medewerkers, werklocaties </a:t>
            </a:r>
            <a:r>
              <a:rPr lang="nl-NL" dirty="0"/>
              <a:t>en werkplekken zijn de zwakke </a:t>
            </a:r>
            <a:r>
              <a:rPr lang="nl-NL" dirty="0" smtClean="0"/>
              <a:t>schakels. </a:t>
            </a:r>
          </a:p>
          <a:p>
            <a:r>
              <a:rPr lang="nl-NL" dirty="0" smtClean="0"/>
              <a:t>Risico: bij </a:t>
            </a:r>
            <a:r>
              <a:rPr lang="nl-NL" dirty="0" err="1" smtClean="0"/>
              <a:t>phishing</a:t>
            </a:r>
            <a:r>
              <a:rPr lang="nl-NL" dirty="0" smtClean="0"/>
              <a:t> e-mail hoeft maar 1 medewerker inloggegevens achter te laten.</a:t>
            </a:r>
            <a:endParaRPr lang="nl-NL" dirty="0"/>
          </a:p>
          <a:p>
            <a:pPr marL="457200" lvl="1" indent="0">
              <a:buNone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6294D67F-8DAE-3F40-995F-5C7107235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Digitaal gedrag: veilig en verantwoordelijk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32B9E595-911D-BE44-AE06-D2CF562B7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9</a:t>
            </a:fld>
            <a:endParaRPr lang="nl-NL"/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xmlns="" id="{1368F244-3478-204A-BAC2-9A6528A4D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21-03-2019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066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Aangepast 16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52152"/>
      </a:accent1>
      <a:accent2>
        <a:srgbClr val="009FE3"/>
      </a:accent2>
      <a:accent3>
        <a:srgbClr val="706F6F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1003</Words>
  <Application>Microsoft Office PowerPoint</Application>
  <PresentationFormat>Diavoorstelling (4:3)</PresentationFormat>
  <Paragraphs>146</Paragraphs>
  <Slides>13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Kantoorthema</vt:lpstr>
      <vt:lpstr>PowerPoint-presentatie</vt:lpstr>
      <vt:lpstr>Digitaal gedrag Veilig en Verantwoordelijk</vt:lpstr>
      <vt:lpstr>Bijeenkomst voor twee gemeenteraden</vt:lpstr>
      <vt:lpstr>1. Hoe veilig zijn de informatiesystemen?</vt:lpstr>
      <vt:lpstr>2. Over het onderzoek</vt:lpstr>
      <vt:lpstr>2. Onderzoeksvraag</vt:lpstr>
      <vt:lpstr>2. Conclusies</vt:lpstr>
      <vt:lpstr>2. Aanbevelingen</vt:lpstr>
      <vt:lpstr>2. Gedrag </vt:lpstr>
      <vt:lpstr>2. Actualiteit</vt:lpstr>
      <vt:lpstr>2. Informatievoorziening</vt:lpstr>
      <vt:lpstr>2. Vragen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Office-gebruiker</dc:creator>
  <cp:lastModifiedBy>Helden, Nike van</cp:lastModifiedBy>
  <cp:revision>31</cp:revision>
  <dcterms:created xsi:type="dcterms:W3CDTF">2018-04-12T15:00:45Z</dcterms:created>
  <dcterms:modified xsi:type="dcterms:W3CDTF">2019-03-21T17:38:54Z</dcterms:modified>
</cp:coreProperties>
</file>