
<file path=[Content_Types].xml><?xml version="1.0" encoding="utf-8"?>
<Types xmlns="http://schemas.openxmlformats.org/package/2006/content-types">
  <Default Extension="(null)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9" r:id="rId2"/>
    <p:sldId id="256" r:id="rId3"/>
    <p:sldId id="257" r:id="rId4"/>
    <p:sldId id="258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6"/>
    <p:restoredTop sz="94705"/>
  </p:normalViewPr>
  <p:slideViewPr>
    <p:cSldViewPr snapToGrid="0" snapToObjects="1" showGuides="1">
      <p:cViewPr varScale="1">
        <p:scale>
          <a:sx n="130" d="100"/>
          <a:sy n="130" d="100"/>
        </p:scale>
        <p:origin x="132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95F4C-8B48-FC4B-BED7-C7D2133872D6}" type="datetimeFigureOut">
              <a:rPr lang="nl-NL" smtClean="0"/>
              <a:t>26-11-2019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B2FA1-1D49-294F-B4FD-F789D45085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587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(null)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B0CA3B5A-B884-0745-89C3-02FC12891771}"/>
              </a:ext>
            </a:extLst>
          </p:cNvPr>
          <p:cNvSpPr/>
          <p:nvPr userDrawn="1"/>
        </p:nvSpPr>
        <p:spPr>
          <a:xfrm>
            <a:off x="0" y="1030287"/>
            <a:ext cx="9144000" cy="54625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A5911FCA-356D-8547-A34D-072305841111}"/>
              </a:ext>
            </a:extLst>
          </p:cNvPr>
          <p:cNvSpPr/>
          <p:nvPr userDrawn="1"/>
        </p:nvSpPr>
        <p:spPr>
          <a:xfrm>
            <a:off x="0" y="1122363"/>
            <a:ext cx="9144000" cy="268464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1122363"/>
            <a:ext cx="5294086" cy="2189638"/>
          </a:xfrm>
        </p:spPr>
        <p:txBody>
          <a:bodyPr anchor="b"/>
          <a:lstStyle>
            <a:lvl1pPr algn="l"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72857"/>
            <a:ext cx="4103914" cy="1235710"/>
          </a:xfrm>
        </p:spPr>
        <p:txBody>
          <a:bodyPr/>
          <a:lstStyle>
            <a:lvl1pPr marL="0" indent="0" algn="l">
              <a:buNone/>
              <a:defRPr sz="24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45140F36-4360-2B46-8F38-E52C42F81B74}" type="datetime1">
              <a:rPr lang="nl-NL" smtClean="0"/>
              <a:t>26-11-2019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144942B5-682F-1347-A91B-A7279EE906EF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199543CF-9BF1-2D4B-AEE4-03EF01B85218}"/>
              </a:ext>
            </a:extLst>
          </p:cNvPr>
          <p:cNvSpPr/>
          <p:nvPr userDrawn="1"/>
        </p:nvSpPr>
        <p:spPr>
          <a:xfrm>
            <a:off x="-1" y="-6263"/>
            <a:ext cx="6789107" cy="9895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4DCD66AC-6750-5242-BFDB-A3A535C137F4}"/>
              </a:ext>
            </a:extLst>
          </p:cNvPr>
          <p:cNvSpPr/>
          <p:nvPr userDrawn="1"/>
        </p:nvSpPr>
        <p:spPr>
          <a:xfrm>
            <a:off x="1" y="1030287"/>
            <a:ext cx="9143999" cy="920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056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9BDD-A9F1-9248-AB3F-5ADB59AE72FB}" type="datetime1">
              <a:rPr lang="nl-NL" smtClean="0"/>
              <a:t>26-11-2019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2889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80D974F5-9099-494E-B37C-D681A07DBD3E}"/>
              </a:ext>
            </a:extLst>
          </p:cNvPr>
          <p:cNvSpPr/>
          <p:nvPr userDrawn="1"/>
        </p:nvSpPr>
        <p:spPr>
          <a:xfrm>
            <a:off x="-2" y="4816800"/>
            <a:ext cx="9144000" cy="204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642B0103-64A4-8646-9EC9-CC590B4A3FA2}"/>
              </a:ext>
            </a:extLst>
          </p:cNvPr>
          <p:cNvSpPr/>
          <p:nvPr userDrawn="1"/>
        </p:nvSpPr>
        <p:spPr>
          <a:xfrm>
            <a:off x="0" y="4354343"/>
            <a:ext cx="9143998" cy="4624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30A5E018-4A59-E842-966E-84A304D9FB9D}"/>
              </a:ext>
            </a:extLst>
          </p:cNvPr>
          <p:cNvSpPr/>
          <p:nvPr userDrawn="1"/>
        </p:nvSpPr>
        <p:spPr>
          <a:xfrm>
            <a:off x="0" y="4816800"/>
            <a:ext cx="9144000" cy="50164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6274F764-69C5-E141-B544-3BFAB5429D7A}"/>
              </a:ext>
            </a:extLst>
          </p:cNvPr>
          <p:cNvSpPr/>
          <p:nvPr userDrawn="1"/>
        </p:nvSpPr>
        <p:spPr>
          <a:xfrm>
            <a:off x="-1" y="-6263"/>
            <a:ext cx="9144001" cy="9895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40E966F6-8C89-D04D-B648-DEE749979D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3812" y="403201"/>
            <a:ext cx="7776373" cy="387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3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1"/>
            <a:ext cx="5878621" cy="820455"/>
          </a:xfrm>
        </p:spPr>
        <p:txBody>
          <a:bodyPr>
            <a:normAutofit/>
          </a:bodyPr>
          <a:lstStyle>
            <a:lvl1pPr>
              <a:defRPr sz="2800" b="1" i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58866"/>
            <a:ext cx="7886700" cy="491809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DA0B-32CF-5C48-AA88-58FE29E9B386}" type="datetime1">
              <a:rPr lang="nl-NL" smtClean="0"/>
              <a:t>26-11-2019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90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CF83EA70-93F8-324A-837F-4583338ED4FA}"/>
              </a:ext>
            </a:extLst>
          </p:cNvPr>
          <p:cNvSpPr/>
          <p:nvPr userDrawn="1"/>
        </p:nvSpPr>
        <p:spPr>
          <a:xfrm>
            <a:off x="0" y="820455"/>
            <a:ext cx="9144000" cy="54809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5D8E8-47E6-114D-A8F2-922D0A0E1D3B}" type="datetime1">
              <a:rPr lang="nl-NL" smtClean="0"/>
              <a:t>26-11-2019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05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5305-704C-144B-A2D9-C0C735F921D7}" type="datetime1">
              <a:rPr lang="nl-NL" smtClean="0"/>
              <a:t>26-11-2019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5848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45BFD-FF76-4C41-A6B1-9F5787ED2F8B}" type="datetime1">
              <a:rPr lang="nl-NL" smtClean="0"/>
              <a:t>26-11-2019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36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679E3-B657-D04D-B22D-77100F1B36BE}" type="datetime1">
              <a:rPr lang="nl-NL" smtClean="0"/>
              <a:t>26-11-2019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747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FD3C-ACB0-1743-9266-D3285B944E15}" type="datetime1">
              <a:rPr lang="nl-NL" smtClean="0"/>
              <a:t>26-11-2019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2744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6B8CA-4E9E-5B47-8EA3-5658EB76C437}" type="datetime1">
              <a:rPr lang="nl-NL" smtClean="0"/>
              <a:t>26-11-2019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2306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om een afbeelding toe te 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6C81E-0E1E-B745-A51E-F34A440D7035}" type="datetime1">
              <a:rPr lang="nl-NL" smtClean="0"/>
              <a:t>26-11-2019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706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5787A926-40E0-934F-B498-86E86C279A6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739267" y="155390"/>
            <a:ext cx="2201703" cy="763653"/>
          </a:xfrm>
          <a:prstGeom prst="rect">
            <a:avLst/>
          </a:prstGeom>
        </p:spPr>
      </p:pic>
      <p:grpSp>
        <p:nvGrpSpPr>
          <p:cNvPr id="15" name="Groep 14">
            <a:extLst>
              <a:ext uri="{FF2B5EF4-FFF2-40B4-BE49-F238E27FC236}">
                <a16:creationId xmlns:a16="http://schemas.microsoft.com/office/drawing/2014/main" id="{0FDF19B0-44F3-5F4F-8CB3-8D7A8C2B8A97}"/>
              </a:ext>
            </a:extLst>
          </p:cNvPr>
          <p:cNvGrpSpPr/>
          <p:nvPr userDrawn="1"/>
        </p:nvGrpSpPr>
        <p:grpSpPr>
          <a:xfrm>
            <a:off x="0" y="-8916"/>
            <a:ext cx="6613742" cy="916618"/>
            <a:chOff x="-1" y="-8916"/>
            <a:chExt cx="6375749" cy="916618"/>
          </a:xfrm>
        </p:grpSpPr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0C364B3C-78D2-3F4D-926F-7B1353826568}"/>
                </a:ext>
              </a:extLst>
            </p:cNvPr>
            <p:cNvSpPr/>
            <p:nvPr userDrawn="1"/>
          </p:nvSpPr>
          <p:spPr>
            <a:xfrm>
              <a:off x="-1" y="-8916"/>
              <a:ext cx="6375749" cy="91661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55453DA8-562E-4245-A397-D0DED118753C}"/>
                </a:ext>
              </a:extLst>
            </p:cNvPr>
            <p:cNvSpPr/>
            <p:nvPr userDrawn="1"/>
          </p:nvSpPr>
          <p:spPr>
            <a:xfrm>
              <a:off x="0" y="822902"/>
              <a:ext cx="6375748" cy="84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sp>
        <p:nvSpPr>
          <p:cNvPr id="11" name="Rechthoek 10">
            <a:extLst>
              <a:ext uri="{FF2B5EF4-FFF2-40B4-BE49-F238E27FC236}">
                <a16:creationId xmlns:a16="http://schemas.microsoft.com/office/drawing/2014/main" id="{EFD0C471-B514-9045-8CDD-7F1E88D8FE83}"/>
              </a:ext>
            </a:extLst>
          </p:cNvPr>
          <p:cNvSpPr/>
          <p:nvPr userDrawn="1"/>
        </p:nvSpPr>
        <p:spPr>
          <a:xfrm>
            <a:off x="-2" y="6492874"/>
            <a:ext cx="9144001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95543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417523"/>
            <a:ext cx="7886700" cy="3759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bg1"/>
                </a:solidFill>
              </a:defRPr>
            </a:lvl1pPr>
          </a:lstStyle>
          <a:p>
            <a:fld id="{CD8CF142-9F74-6546-B22C-FBCAA08E0A95}" type="datetime1">
              <a:rPr lang="nl-NL" smtClean="0"/>
              <a:t>26-11-2019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928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bg1"/>
                </a:solidFill>
              </a:defRPr>
            </a:lvl1pPr>
          </a:lstStyle>
          <a:p>
            <a:fld id="{144942B5-682F-1347-A91B-A7279EE906EF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013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5208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243804-1276-6344-9C9B-652BAE5DA0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/>
              <a:t>Duurzaamheid </a:t>
            </a:r>
            <a:br>
              <a:rPr lang="nl-NL" dirty="0"/>
            </a:br>
            <a:r>
              <a:rPr lang="nl-NL" b="1" dirty="0"/>
              <a:t>Leiden en </a:t>
            </a:r>
            <a:br>
              <a:rPr lang="nl-NL" dirty="0"/>
            </a:br>
            <a:r>
              <a:rPr lang="nl-NL" b="1" dirty="0"/>
              <a:t>Leiderdorp 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DC382B-4877-754D-BAC1-D60268DA7E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Onderzoek Rekenkamercommissie Leiden-Leiderdorp</a:t>
            </a:r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30520D5-404F-2D4F-9C83-929A7A2B8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F193-DDF5-4447-B116-F284B0B9EF13}" type="datetime1">
              <a:rPr lang="nl-NL" smtClean="0"/>
              <a:t>26-11-2019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FD0AEB7-5F71-9644-A2F8-62AFE8B3F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20A6FA0-DE3F-6641-AF4D-FA9FE5909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pPr/>
              <a:t>2</a:t>
            </a:fld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B329C94A-2322-D949-BB27-7DB426E1F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1628" y="1970314"/>
            <a:ext cx="4100286" cy="4100286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EBB9E3F1-171E-464B-BDF3-20D4D6A1CC7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273236" y="2671303"/>
            <a:ext cx="2242114" cy="218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79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C33C32-3054-C948-A9D4-9E3319EF7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Aanleiding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048672-B2C5-6F43-91D5-4AC0D909B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Doelstellingen beide gemeenten, zoals opgenomen in:</a:t>
            </a:r>
          </a:p>
          <a:p>
            <a:pPr lvl="1"/>
            <a:r>
              <a:rPr lang="nl-NL" dirty="0"/>
              <a:t>Leiden: </a:t>
            </a:r>
          </a:p>
          <a:p>
            <a:pPr lvl="2"/>
            <a:r>
              <a:rPr lang="nl-NL" dirty="0"/>
              <a:t>Duurzaamheidsagenda 2016-2020 </a:t>
            </a:r>
          </a:p>
          <a:p>
            <a:pPr lvl="2"/>
            <a:r>
              <a:rPr lang="nl-NL" dirty="0"/>
              <a:t>De vier thema’s die momenteel worden uitgewerkt</a:t>
            </a:r>
          </a:p>
          <a:p>
            <a:pPr lvl="1"/>
            <a:r>
              <a:rPr lang="nl-NL" dirty="0"/>
              <a:t>Leiderdorp: </a:t>
            </a:r>
          </a:p>
          <a:p>
            <a:pPr lvl="2"/>
            <a:r>
              <a:rPr lang="nl-NL" dirty="0"/>
              <a:t>Duurzaamheidsagenda 2017-2025 </a:t>
            </a:r>
          </a:p>
          <a:p>
            <a:pPr marL="0" indent="0">
              <a:buNone/>
            </a:pPr>
            <a:r>
              <a:rPr lang="nl-NL" dirty="0"/>
              <a:t>Eerder onderzoek van de Rekenkamercommissie in Leiden </a:t>
            </a:r>
            <a:r>
              <a:rPr lang="nl-NL" sz="2000" dirty="0"/>
              <a:t>(‘Rekenen voor duurzaam Leiden’, 2015)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dirty="0"/>
              <a:t>Het onderzoek heeft een terug- en een vooruitblikkend karakter</a:t>
            </a:r>
          </a:p>
          <a:p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7671C60-9DEF-494B-8F75-7B4D51FE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177E5D0-9047-2547-BF1C-AF461286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3</a:t>
            </a:fld>
            <a:endParaRPr lang="nl-NL"/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226BEC86-77D8-C649-9C79-4245EC80F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5E90-7603-AE43-8424-77E77CB78118}" type="datetime1">
              <a:rPr lang="nl-NL" smtClean="0"/>
              <a:t>26-11-2019</a:t>
            </a:fld>
            <a:endParaRPr lang="nl-NL"/>
          </a:p>
        </p:txBody>
      </p:sp>
      <p:grpSp>
        <p:nvGrpSpPr>
          <p:cNvPr id="9" name="Groep 8">
            <a:extLst>
              <a:ext uri="{FF2B5EF4-FFF2-40B4-BE49-F238E27FC236}">
                <a16:creationId xmlns:a16="http://schemas.microsoft.com/office/drawing/2014/main" id="{065B895C-C091-364B-8485-014190FD5E86}"/>
              </a:ext>
            </a:extLst>
          </p:cNvPr>
          <p:cNvGrpSpPr/>
          <p:nvPr/>
        </p:nvGrpSpPr>
        <p:grpSpPr>
          <a:xfrm>
            <a:off x="7486650" y="4415405"/>
            <a:ext cx="1919514" cy="1919514"/>
            <a:chOff x="5591628" y="1970314"/>
            <a:chExt cx="4100286" cy="4100286"/>
          </a:xfrm>
        </p:grpSpPr>
        <p:pic>
          <p:nvPicPr>
            <p:cNvPr id="7" name="Afbeelding 6">
              <a:extLst>
                <a:ext uri="{FF2B5EF4-FFF2-40B4-BE49-F238E27FC236}">
                  <a16:creationId xmlns:a16="http://schemas.microsoft.com/office/drawing/2014/main" id="{60E7B0E4-4998-AC46-BBD2-77B761AE7C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91628" y="1970314"/>
              <a:ext cx="4100286" cy="4100286"/>
            </a:xfrm>
            <a:prstGeom prst="rect">
              <a:avLst/>
            </a:prstGeom>
          </p:spPr>
        </p:pic>
        <p:pic>
          <p:nvPicPr>
            <p:cNvPr id="8" name="Afbeelding 7">
              <a:extLst>
                <a:ext uri="{FF2B5EF4-FFF2-40B4-BE49-F238E27FC236}">
                  <a16:creationId xmlns:a16="http://schemas.microsoft.com/office/drawing/2014/main" id="{E3517279-9F45-994A-817A-0E7F25DEBA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6343787" y="2730298"/>
              <a:ext cx="2210287" cy="21582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64340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D83878-704F-E942-83D6-2FF0CFD28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Onderzoeksvragen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887411-7BE2-5249-ADC1-1D229008A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Liggen de gemeenten op koers bij de door hen geformuleerde doelstellingen voor duurzaamheid? </a:t>
            </a:r>
          </a:p>
          <a:p>
            <a:r>
              <a:rPr lang="nl-NL" dirty="0" err="1"/>
              <a:t>Subvragen</a:t>
            </a:r>
            <a:r>
              <a:rPr lang="nl-NL" dirty="0"/>
              <a:t> : </a:t>
            </a:r>
          </a:p>
          <a:p>
            <a:pPr lvl="1"/>
            <a:r>
              <a:rPr lang="nl-NL" dirty="0"/>
              <a:t>Hoe hebben de gemeenten het begrip duurzaamheid gedefinieerd? </a:t>
            </a:r>
          </a:p>
          <a:p>
            <a:pPr lvl="1"/>
            <a:r>
              <a:rPr lang="nl-NL" dirty="0"/>
              <a:t>Welke doelen hebben de gemeenten geformuleerd op het gebied van duurzaamheid? </a:t>
            </a:r>
          </a:p>
          <a:p>
            <a:pPr lvl="1"/>
            <a:r>
              <a:rPr lang="nl-NL" dirty="0"/>
              <a:t>Hoe verhouden de door de gemeenten geformuleerde doelen zich tot Europese en landelijke doelen? </a:t>
            </a:r>
          </a:p>
          <a:p>
            <a:pPr lvl="1"/>
            <a:r>
              <a:rPr lang="nl-NL" dirty="0"/>
              <a:t>Zijn de doelen voldoende meetbaar? </a:t>
            </a:r>
          </a:p>
          <a:p>
            <a:pPr lvl="1"/>
            <a:r>
              <a:rPr lang="nl-NL" dirty="0"/>
              <a:t>Hoe hebben de gemeenten invulling gegeven aan deze doelen en ambities? </a:t>
            </a:r>
          </a:p>
          <a:p>
            <a:pPr lvl="1"/>
            <a:r>
              <a:rPr lang="nl-NL" dirty="0"/>
              <a:t>In hoeverre zijn de doelen gerealiseerd en liggen de gemeenten hierbij op koers richting het uiteindelijke doel? </a:t>
            </a:r>
          </a:p>
          <a:p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294D67F-8DAE-3F40-995F-5C7107235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2B9E595-911D-BE44-AE06-D2CF562B7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4</a:t>
            </a:fld>
            <a:endParaRPr lang="nl-NL"/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1368F244-3478-204A-BAC2-9A6528A4D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10A2-336B-6047-BBAB-5DD8E3C0F1F5}" type="datetime1">
              <a:rPr lang="nl-NL" smtClean="0"/>
              <a:t>26-11-2019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0669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136D76-DCC1-432B-972A-4E511CC90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Opzet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324DA6-0F60-429D-B224-5E62D135E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Drie onderdelen:</a:t>
            </a:r>
          </a:p>
          <a:p>
            <a:pPr lvl="1"/>
            <a:r>
              <a:rPr lang="nl-NL" dirty="0"/>
              <a:t>In kaart brengen uitgangspunten duurzaamheidsbeleid gemeenten </a:t>
            </a:r>
          </a:p>
          <a:p>
            <a:pPr lvl="1"/>
            <a:r>
              <a:rPr lang="nl-NL" dirty="0"/>
              <a:t>Beoordeling doelstellingen en voortgang op doelen, inclusief de vraag of beide Raden voldoende worden geïnformeerd </a:t>
            </a:r>
          </a:p>
          <a:p>
            <a:pPr lvl="1"/>
            <a:r>
              <a:rPr lang="nl-NL" dirty="0"/>
              <a:t>In kaart brengen beleidsmaatregelen en beoordeling effectiviteit op hoofdlijnen:</a:t>
            </a:r>
          </a:p>
          <a:p>
            <a:pPr lvl="2"/>
            <a:r>
              <a:rPr lang="nl-NL" dirty="0"/>
              <a:t>Is ingezet op doeltreffende beleidsmaatregelen? </a:t>
            </a:r>
          </a:p>
          <a:p>
            <a:pPr lvl="2"/>
            <a:r>
              <a:rPr lang="nl-NL" dirty="0"/>
              <a:t>Inzoomen op de effectiviteit van beleid op twee nader te bepalen deelthema’s</a:t>
            </a:r>
          </a:p>
          <a:p>
            <a:pPr marL="0" indent="0">
              <a:buNone/>
            </a:pPr>
            <a:r>
              <a:rPr lang="nl-NL" dirty="0"/>
              <a:t>Informatie verzamelen via dossieronderzoek en interviews</a:t>
            </a:r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2D1402-E4F8-4425-B9E4-90A71031C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DA0B-32CF-5C48-AA88-58FE29E9B386}" type="datetime1">
              <a:rPr lang="nl-NL" smtClean="0"/>
              <a:t>26-11-2019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67EC198-2456-4E20-B61B-B6619DDEB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6B8487B-94DB-4D8D-B316-DBD05C30D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0388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C8E76C-4A25-4174-AD24-34EF7B9B5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Uitvoering en planning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C756DE-B5B8-4E65-B201-AEF1ED05D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Onderzoek wordt uitgevoerd door CE Delft</a:t>
            </a:r>
          </a:p>
          <a:p>
            <a:r>
              <a:rPr lang="nl-NL" dirty="0"/>
              <a:t>Begeleiding door subcommissie uit Rekenkamercommissie (RKC)</a:t>
            </a:r>
          </a:p>
          <a:p>
            <a:r>
              <a:rPr lang="nl-NL" dirty="0"/>
              <a:t>5 december startoverleg met ambtenaren Leiden en Leiderdorp</a:t>
            </a:r>
          </a:p>
          <a:p>
            <a:r>
              <a:rPr lang="nl-NL" dirty="0"/>
              <a:t>December-februari: in kaart brengen van het hele veld; beoordeling op hoofdlijnen</a:t>
            </a:r>
          </a:p>
          <a:p>
            <a:r>
              <a:rPr lang="nl-NL" dirty="0"/>
              <a:t>Maart: onderzoekers kiezen in overleg met RKC twee deelthema’s</a:t>
            </a:r>
          </a:p>
          <a:p>
            <a:r>
              <a:rPr lang="nl-NL" dirty="0"/>
              <a:t>Maart-mei: verder onderzoek op die deelthema’s</a:t>
            </a:r>
          </a:p>
          <a:p>
            <a:r>
              <a:rPr lang="nl-NL" dirty="0"/>
              <a:t>Mei: concept-eindrapportage; bespreking daarvan met RKC</a:t>
            </a:r>
          </a:p>
          <a:p>
            <a:r>
              <a:rPr lang="nl-NL" dirty="0"/>
              <a:t>Voor het reces: eindrapportage en Rekenkamerbrief aan de Raad</a:t>
            </a:r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8C225DF-E6E4-4A59-AAAA-40EB26E48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DA0B-32CF-5C48-AA88-58FE29E9B386}" type="datetime1">
              <a:rPr lang="nl-NL" smtClean="0"/>
              <a:t>26-11-2019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F9AFA1-5D75-4340-BC99-0CE562609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06AE896-9800-426E-86FF-80D403AC6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942B5-682F-1347-A91B-A7279EE906EF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020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523745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6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52152"/>
      </a:accent1>
      <a:accent2>
        <a:srgbClr val="009FE3"/>
      </a:accent2>
      <a:accent3>
        <a:srgbClr val="706F6F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289</Words>
  <Application>Microsoft Office PowerPoint</Application>
  <PresentationFormat>Diavoorstelling 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PowerPoint-presentatie</vt:lpstr>
      <vt:lpstr>Duurzaamheid  Leiden en  Leiderdorp </vt:lpstr>
      <vt:lpstr>Aanleiding</vt:lpstr>
      <vt:lpstr>Onderzoeksvragen</vt:lpstr>
      <vt:lpstr>Opzet</vt:lpstr>
      <vt:lpstr>Uitvoering en planning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Office-gebruiker</dc:creator>
  <cp:lastModifiedBy>Helden, Nike van</cp:lastModifiedBy>
  <cp:revision>10</cp:revision>
  <dcterms:created xsi:type="dcterms:W3CDTF">2018-04-12T15:00:45Z</dcterms:created>
  <dcterms:modified xsi:type="dcterms:W3CDTF">2019-11-26T08:48:02Z</dcterms:modified>
</cp:coreProperties>
</file>